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22" r:id="rId3"/>
    <p:sldId id="401" r:id="rId4"/>
    <p:sldId id="404" r:id="rId5"/>
    <p:sldId id="337" r:id="rId6"/>
    <p:sldId id="402" r:id="rId7"/>
    <p:sldId id="416" r:id="rId8"/>
    <p:sldId id="414" r:id="rId9"/>
    <p:sldId id="403" r:id="rId10"/>
    <p:sldId id="405" r:id="rId11"/>
    <p:sldId id="406" r:id="rId12"/>
    <p:sldId id="407" r:id="rId13"/>
    <p:sldId id="408" r:id="rId14"/>
    <p:sldId id="409" r:id="rId15"/>
    <p:sldId id="410" r:id="rId16"/>
    <p:sldId id="415" r:id="rId17"/>
    <p:sldId id="411" r:id="rId18"/>
    <p:sldId id="413" r:id="rId19"/>
    <p:sldId id="412" r:id="rId20"/>
  </p:sldIdLst>
  <p:sldSz cx="9875838" cy="7315200"/>
  <p:notesSz cx="6934200" cy="92344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FF00"/>
    <a:srgbClr val="0066FF"/>
    <a:srgbClr val="66FF33"/>
    <a:srgbClr val="990000"/>
    <a:srgbClr val="99FF33"/>
    <a:srgbClr val="000099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05" autoAdjust="0"/>
    <p:restoredTop sz="94654" autoAdjust="0"/>
  </p:normalViewPr>
  <p:slideViewPr>
    <p:cSldViewPr>
      <p:cViewPr>
        <p:scale>
          <a:sx n="66" d="100"/>
          <a:sy n="66" d="100"/>
        </p:scale>
        <p:origin x="-1104" y="-312"/>
      </p:cViewPr>
      <p:guideLst>
        <p:guide orient="horz" pos="2304"/>
        <p:guide pos="3110"/>
      </p:guideLst>
    </p:cSldViewPr>
  </p:slideViewPr>
  <p:outlineViewPr>
    <p:cViewPr>
      <p:scale>
        <a:sx n="33" d="100"/>
        <a:sy n="33" d="100"/>
      </p:scale>
      <p:origin x="48" y="276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8.xml"/><Relationship Id="rId2" Type="http://schemas.openxmlformats.org/officeDocument/2006/relationships/slide" Target="slides/slide5.xml"/><Relationship Id="rId1" Type="http://schemas.openxmlformats.org/officeDocument/2006/relationships/slide" Target="slides/slide1.xml"/><Relationship Id="rId4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525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72525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pPr>
              <a:defRPr/>
            </a:pPr>
            <a:fld id="{4289C2A1-879A-4809-BAD0-71BD90708E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30300" y="692150"/>
            <a:ext cx="4673600" cy="34639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3738" y="4386263"/>
            <a:ext cx="5546725" cy="41560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27574" y="8771848"/>
            <a:ext cx="3005121" cy="461114"/>
          </a:xfrm>
          <a:prstGeom prst="rect">
            <a:avLst/>
          </a:prstGeom>
          <a:ln/>
        </p:spPr>
        <p:txBody>
          <a:bodyPr lIns="87389" tIns="43695" rIns="87389" bIns="43695"/>
          <a:lstStyle/>
          <a:p>
            <a:fld id="{85F90E83-9966-49CB-9B7F-2704E25A4382}" type="slidenum">
              <a:rPr lang="en-US"/>
              <a:pPr/>
              <a:t>10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1816" y="693197"/>
            <a:ext cx="4550569" cy="3462933"/>
          </a:xfrm>
          <a:prstGeom prst="rect">
            <a:avLst/>
          </a:prstGeo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22" y="4386688"/>
            <a:ext cx="5546758" cy="4154603"/>
          </a:xfrm>
          <a:prstGeom prst="rect">
            <a:avLst/>
          </a:prstGeom>
        </p:spPr>
        <p:txBody>
          <a:bodyPr lIns="87389" tIns="43695" rIns="87389" bIns="4369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27574" y="8771848"/>
            <a:ext cx="3005121" cy="461114"/>
          </a:xfrm>
          <a:prstGeom prst="rect">
            <a:avLst/>
          </a:prstGeom>
          <a:ln/>
        </p:spPr>
        <p:txBody>
          <a:bodyPr lIns="87389" tIns="43695" rIns="87389" bIns="43695"/>
          <a:lstStyle/>
          <a:p>
            <a:fld id="{94C0A191-0860-4F09-BD85-BE6105C18D9C}" type="slidenum">
              <a:rPr lang="en-US"/>
              <a:pPr/>
              <a:t>11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3738"/>
            <a:ext cx="4673600" cy="3462337"/>
          </a:xfrm>
          <a:prstGeom prst="rect">
            <a:avLst/>
          </a:prstGeom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22" y="4386688"/>
            <a:ext cx="5546758" cy="4154603"/>
          </a:xfrm>
          <a:prstGeom prst="rect">
            <a:avLst/>
          </a:prstGeom>
        </p:spPr>
        <p:txBody>
          <a:bodyPr lIns="87389" tIns="43695" rIns="87389" bIns="4369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27574" y="8771848"/>
            <a:ext cx="3005121" cy="461114"/>
          </a:xfrm>
          <a:prstGeom prst="rect">
            <a:avLst/>
          </a:prstGeom>
          <a:ln/>
        </p:spPr>
        <p:txBody>
          <a:bodyPr lIns="87389" tIns="43695" rIns="87389" bIns="43695"/>
          <a:lstStyle/>
          <a:p>
            <a:fld id="{44E39EE0-2CBC-4A2F-BB1D-A019900E2A32}" type="slidenum">
              <a:rPr lang="en-US"/>
              <a:pPr/>
              <a:t>12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3738"/>
            <a:ext cx="4673600" cy="3462337"/>
          </a:xfrm>
          <a:prstGeom prst="rect">
            <a:avLst/>
          </a:prstGeom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22" y="4386688"/>
            <a:ext cx="5546758" cy="4154603"/>
          </a:xfrm>
          <a:prstGeom prst="rect">
            <a:avLst/>
          </a:prstGeom>
        </p:spPr>
        <p:txBody>
          <a:bodyPr lIns="87389" tIns="43695" rIns="87389" bIns="4369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27574" y="8771848"/>
            <a:ext cx="3005121" cy="461114"/>
          </a:xfrm>
          <a:prstGeom prst="rect">
            <a:avLst/>
          </a:prstGeom>
          <a:ln/>
        </p:spPr>
        <p:txBody>
          <a:bodyPr lIns="87389" tIns="43695" rIns="87389" bIns="43695"/>
          <a:lstStyle/>
          <a:p>
            <a:fld id="{1CB1D4D9-1A5B-4F58-9CD6-91C4363539B4}" type="slidenum">
              <a:rPr lang="en-US"/>
              <a:pPr/>
              <a:t>13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3738"/>
            <a:ext cx="4673600" cy="3462337"/>
          </a:xfrm>
          <a:prstGeom prst="rect">
            <a:avLst/>
          </a:prstGeom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22" y="4386688"/>
            <a:ext cx="5546758" cy="4154603"/>
          </a:xfrm>
          <a:prstGeom prst="rect">
            <a:avLst/>
          </a:prstGeom>
        </p:spPr>
        <p:txBody>
          <a:bodyPr lIns="87389" tIns="43695" rIns="87389" bIns="4369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0300" y="692150"/>
            <a:ext cx="46736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3738" y="4386263"/>
            <a:ext cx="5546725" cy="415607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0300" y="692150"/>
            <a:ext cx="46736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3738" y="4386263"/>
            <a:ext cx="5546725" cy="415607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30300" y="693738"/>
            <a:ext cx="4673600" cy="3462337"/>
          </a:xfrm>
          <a:prstGeom prst="rect">
            <a:avLst/>
          </a:prstGeo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xfrm>
            <a:off x="693722" y="4386688"/>
            <a:ext cx="5546758" cy="4154603"/>
          </a:xfrm>
          <a:prstGeom prst="rect">
            <a:avLst/>
          </a:prstGeom>
          <a:noFill/>
          <a:ln/>
        </p:spPr>
        <p:txBody>
          <a:bodyPr lIns="87389" tIns="43695" rIns="87389" bIns="43695"/>
          <a:lstStyle/>
          <a:p>
            <a:pPr eaLnBrk="1" hangingPunct="1"/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27574" y="8771848"/>
            <a:ext cx="3005121" cy="461114"/>
          </a:xfrm>
          <a:prstGeom prst="rect">
            <a:avLst/>
          </a:prstGeom>
          <a:noFill/>
        </p:spPr>
        <p:txBody>
          <a:bodyPr lIns="87389" tIns="43695" rIns="87389" bIns="43695"/>
          <a:lstStyle/>
          <a:p>
            <a:pPr defTabSz="923959"/>
            <a:fld id="{B324356A-633F-4505-9FB8-3EC14DD6C79C}" type="slidenum">
              <a:rPr lang="en-US" smtClean="0"/>
              <a:pPr defTabSz="923959"/>
              <a:t>16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0300" y="692150"/>
            <a:ext cx="46736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3738" y="4386263"/>
            <a:ext cx="5546725" cy="415607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0300" y="692150"/>
            <a:ext cx="46736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3738" y="4386263"/>
            <a:ext cx="5546725" cy="415607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0300" y="692150"/>
            <a:ext cx="46736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3738" y="4386263"/>
            <a:ext cx="5546725" cy="415607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30300" y="692150"/>
            <a:ext cx="4673600" cy="34639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3738" y="4386263"/>
            <a:ext cx="5546725" cy="41560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30300" y="692150"/>
            <a:ext cx="4673600" cy="34639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3738" y="4386263"/>
            <a:ext cx="5546725" cy="41560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27574" y="8771848"/>
            <a:ext cx="3005121" cy="461114"/>
          </a:xfrm>
          <a:prstGeom prst="rect">
            <a:avLst/>
          </a:prstGeom>
          <a:ln/>
        </p:spPr>
        <p:txBody>
          <a:bodyPr lIns="87389" tIns="43695" rIns="87389" bIns="43695"/>
          <a:lstStyle/>
          <a:p>
            <a:fld id="{C9B45564-CA94-4865-AA63-B337D4E3CCC6}" type="slidenum">
              <a:rPr lang="en-US"/>
              <a:pPr/>
              <a:t>4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3738"/>
            <a:ext cx="4673600" cy="3462337"/>
          </a:xfrm>
          <a:prstGeom prst="rect">
            <a:avLst/>
          </a:prstGeom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22" y="4386688"/>
            <a:ext cx="5546758" cy="4154603"/>
          </a:xfrm>
          <a:prstGeom prst="rect">
            <a:avLst/>
          </a:prstGeom>
        </p:spPr>
        <p:txBody>
          <a:bodyPr lIns="87389" tIns="43695" rIns="87389" bIns="4369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28713" y="692150"/>
            <a:ext cx="4676775" cy="3463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3738" y="4386263"/>
            <a:ext cx="5546725" cy="41560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391" tIns="46195" rIns="92391" bIns="4619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27574" y="8771848"/>
            <a:ext cx="3005121" cy="461114"/>
          </a:xfrm>
          <a:prstGeom prst="rect">
            <a:avLst/>
          </a:prstGeom>
          <a:ln/>
        </p:spPr>
        <p:txBody>
          <a:bodyPr lIns="87389" tIns="43695" rIns="87389" bIns="43695"/>
          <a:lstStyle/>
          <a:p>
            <a:fld id="{5094DF06-5839-4996-8AC0-2F5BA047C6F5}" type="slidenum">
              <a:rPr lang="en-US"/>
              <a:pPr/>
              <a:t>6</a:t>
            </a:fld>
            <a:endParaRPr lang="en-US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3738"/>
            <a:ext cx="4673600" cy="3462337"/>
          </a:xfrm>
          <a:prstGeom prst="rect">
            <a:avLst/>
          </a:prstGeom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22" y="4386688"/>
            <a:ext cx="5546758" cy="4154603"/>
          </a:xfrm>
          <a:prstGeom prst="rect">
            <a:avLst/>
          </a:prstGeom>
        </p:spPr>
        <p:txBody>
          <a:bodyPr lIns="87389" tIns="43695" rIns="87389" bIns="4369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30300" y="693738"/>
            <a:ext cx="4673600" cy="3462337"/>
          </a:xfrm>
          <a:prstGeom prst="rect">
            <a:avLst/>
          </a:prstGeom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xfrm>
            <a:off x="693722" y="4386688"/>
            <a:ext cx="5546758" cy="4154603"/>
          </a:xfrm>
          <a:prstGeom prst="rect">
            <a:avLst/>
          </a:prstGeom>
          <a:noFill/>
          <a:ln/>
        </p:spPr>
        <p:txBody>
          <a:bodyPr lIns="87389" tIns="43695" rIns="87389" bIns="43695"/>
          <a:lstStyle/>
          <a:p>
            <a:pPr eaLnBrk="1" hangingPunct="1"/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27574" y="8771848"/>
            <a:ext cx="3005121" cy="461114"/>
          </a:xfrm>
          <a:prstGeom prst="rect">
            <a:avLst/>
          </a:prstGeom>
          <a:noFill/>
        </p:spPr>
        <p:txBody>
          <a:bodyPr lIns="87389" tIns="43695" rIns="87389" bIns="43695"/>
          <a:lstStyle/>
          <a:p>
            <a:pPr defTabSz="923959"/>
            <a:fld id="{B8A33537-2DDF-4899-B2C7-D0EAE7F1EE5C}" type="slidenum">
              <a:rPr lang="en-US" smtClean="0"/>
              <a:pPr defTabSz="923959"/>
              <a:t>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28713" y="692150"/>
            <a:ext cx="4676775" cy="3463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3738" y="4386263"/>
            <a:ext cx="5546725" cy="41560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391" tIns="46195" rIns="92391" bIns="4619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28713" y="692150"/>
            <a:ext cx="4676775" cy="3463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3738" y="4386263"/>
            <a:ext cx="5546725" cy="41560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391" tIns="46195" rIns="92391" bIns="46195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0" y="1381125"/>
            <a:ext cx="98742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0" y="1463675"/>
            <a:ext cx="9874250" cy="0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7" name="Picture 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00" y="80963"/>
            <a:ext cx="12604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41363" y="2438400"/>
            <a:ext cx="8393112" cy="1219200"/>
          </a:xfrm>
        </p:spPr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81138" y="4144963"/>
            <a:ext cx="6913562" cy="187007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700"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9" descr="DSC0214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347119" y="152400"/>
            <a:ext cx="7162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80963"/>
            <a:ext cx="2200275" cy="690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80963"/>
            <a:ext cx="6453187" cy="690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2719" y="80963"/>
            <a:ext cx="7290594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41363" y="2112963"/>
            <a:ext cx="4119562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13325" y="2112963"/>
            <a:ext cx="412115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13325" y="4627563"/>
            <a:ext cx="412115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4119" y="228600"/>
            <a:ext cx="8394700" cy="1219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4700588"/>
            <a:ext cx="8394700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100388"/>
            <a:ext cx="8394700" cy="1600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1363" y="2112963"/>
            <a:ext cx="4119562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3325" y="2112963"/>
            <a:ext cx="412115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3" y="293688"/>
            <a:ext cx="8888412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713" y="1636713"/>
            <a:ext cx="4364037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713" y="2319338"/>
            <a:ext cx="4364037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6500" y="1636713"/>
            <a:ext cx="4365625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6500" y="2319338"/>
            <a:ext cx="4365625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3" y="290513"/>
            <a:ext cx="3249612" cy="12398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0800" y="290513"/>
            <a:ext cx="5521325" cy="6243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713" y="1530350"/>
            <a:ext cx="3249612" cy="5003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5163" y="5121275"/>
            <a:ext cx="5926137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35163" y="654050"/>
            <a:ext cx="5926137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35163" y="5724525"/>
            <a:ext cx="5926137" cy="858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8613" y="80963"/>
            <a:ext cx="83947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916" tIns="49459" rIns="98916" bIns="4945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1363" y="2112963"/>
            <a:ext cx="8393112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916" tIns="49459" rIns="98916" bIns="494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7"/>
          <p:cNvPicPr>
            <a:picLocks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6200" y="76200"/>
            <a:ext cx="97551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</p:sldLayoutIdLst>
  <p:txStyles>
    <p:titleStyle>
      <a:lvl1pPr algn="ctr" defTabSz="982663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+mj-lt"/>
          <a:ea typeface="+mj-ea"/>
          <a:cs typeface="+mj-cs"/>
        </a:defRPr>
      </a:lvl1pPr>
      <a:lvl2pPr algn="ctr" defTabSz="982663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</a:defRPr>
      </a:lvl2pPr>
      <a:lvl3pPr algn="ctr" defTabSz="982663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</a:defRPr>
      </a:lvl3pPr>
      <a:lvl4pPr algn="ctr" defTabSz="982663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</a:defRPr>
      </a:lvl4pPr>
      <a:lvl5pPr algn="ctr" defTabSz="982663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</a:defRPr>
      </a:lvl5pPr>
      <a:lvl6pPr marL="457200" algn="ctr" defTabSz="982663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</a:defRPr>
      </a:lvl6pPr>
      <a:lvl7pPr marL="914400" algn="ctr" defTabSz="982663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</a:defRPr>
      </a:lvl7pPr>
      <a:lvl8pPr marL="1371600" algn="ctr" defTabSz="982663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</a:defRPr>
      </a:lvl8pPr>
      <a:lvl9pPr marL="1828800" algn="ctr" defTabSz="982663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</a:defRPr>
      </a:lvl9pPr>
    </p:titleStyle>
    <p:bodyStyle>
      <a:lvl1pPr marL="368300" indent="-368300" algn="l" defTabSz="982663" rtl="0" eaLnBrk="0" fontAlgn="base" hangingPunct="0">
        <a:spcBef>
          <a:spcPct val="20000"/>
        </a:spcBef>
        <a:spcAft>
          <a:spcPct val="50000"/>
        </a:spcAft>
        <a:buClr>
          <a:srgbClr val="FF3300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98513" indent="-307975" algn="l" defTabSz="982663" rtl="0" eaLnBrk="0" fontAlgn="base" hangingPunct="0">
        <a:spcBef>
          <a:spcPct val="20000"/>
        </a:spcBef>
        <a:spcAft>
          <a:spcPct val="50000"/>
        </a:spcAft>
        <a:buClr>
          <a:srgbClr val="FF3300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227138" indent="-244475" algn="l" defTabSz="982663" rtl="0" eaLnBrk="0" fontAlgn="base" hangingPunct="0">
        <a:spcBef>
          <a:spcPct val="20000"/>
        </a:spcBef>
        <a:spcAft>
          <a:spcPct val="50000"/>
        </a:spcAft>
        <a:buClr>
          <a:srgbClr val="FF3300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719263" indent="-246063" algn="l" defTabSz="982663" rtl="0" eaLnBrk="0" fontAlgn="base" hangingPunct="0">
        <a:spcBef>
          <a:spcPct val="20000"/>
        </a:spcBef>
        <a:spcAft>
          <a:spcPct val="50000"/>
        </a:spcAft>
        <a:buClr>
          <a:srgbClr val="FF3300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209800" indent="-244475" algn="l" defTabSz="982663" rtl="0" eaLnBrk="0" fontAlgn="base" hangingPunct="0">
        <a:spcBef>
          <a:spcPct val="20000"/>
        </a:spcBef>
        <a:spcAft>
          <a:spcPct val="50000"/>
        </a:spcAft>
        <a:buClr>
          <a:srgbClr val="FF3300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667000" indent="-244475" algn="l" defTabSz="982663" rtl="0" eaLnBrk="0" fontAlgn="base" hangingPunct="0">
        <a:spcBef>
          <a:spcPct val="20000"/>
        </a:spcBef>
        <a:spcAft>
          <a:spcPct val="50000"/>
        </a:spcAft>
        <a:buClr>
          <a:srgbClr val="FF3300"/>
        </a:buClr>
        <a:buSzPct val="80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3124200" indent="-244475" algn="l" defTabSz="982663" rtl="0" eaLnBrk="0" fontAlgn="base" hangingPunct="0">
        <a:spcBef>
          <a:spcPct val="20000"/>
        </a:spcBef>
        <a:spcAft>
          <a:spcPct val="50000"/>
        </a:spcAft>
        <a:buClr>
          <a:srgbClr val="FF3300"/>
        </a:buClr>
        <a:buSzPct val="80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581400" indent="-244475" algn="l" defTabSz="982663" rtl="0" eaLnBrk="0" fontAlgn="base" hangingPunct="0">
        <a:spcBef>
          <a:spcPct val="20000"/>
        </a:spcBef>
        <a:spcAft>
          <a:spcPct val="50000"/>
        </a:spcAft>
        <a:buClr>
          <a:srgbClr val="FF3300"/>
        </a:buClr>
        <a:buSzPct val="80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4038600" indent="-244475" algn="l" defTabSz="982663" rtl="0" eaLnBrk="0" fontAlgn="base" hangingPunct="0">
        <a:spcBef>
          <a:spcPct val="20000"/>
        </a:spcBef>
        <a:spcAft>
          <a:spcPct val="50000"/>
        </a:spcAft>
        <a:buClr>
          <a:srgbClr val="FF3300"/>
        </a:buClr>
        <a:buSzPct val="80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6713" y="1676400"/>
            <a:ext cx="9296400" cy="1600200"/>
          </a:xfrm>
        </p:spPr>
        <p:txBody>
          <a:bodyPr/>
          <a:lstStyle/>
          <a:p>
            <a:r>
              <a:rPr lang="en-US" sz="2800" i="0" dirty="0" smtClean="0">
                <a:latin typeface="Times New Roman" pitchFamily="18" charset="0"/>
              </a:rPr>
              <a:t>UARS Facilities Workshop:</a:t>
            </a:r>
            <a:r>
              <a:rPr lang="en-US" sz="4800" i="0" dirty="0" smtClean="0">
                <a:latin typeface="Times New Roman" pitchFamily="18" charset="0"/>
              </a:rPr>
              <a:t/>
            </a:r>
            <a:br>
              <a:rPr lang="en-US" sz="4800" i="0" dirty="0" smtClean="0">
                <a:latin typeface="Times New Roman" pitchFamily="18" charset="0"/>
              </a:rPr>
            </a:br>
            <a:r>
              <a:rPr lang="en-US" sz="4800" i="0" dirty="0" smtClean="0">
                <a:latin typeface="Times New Roman" pitchFamily="18" charset="0"/>
              </a:rPr>
              <a:t/>
            </a:r>
            <a:br>
              <a:rPr lang="en-US" sz="4800" i="0" dirty="0" smtClean="0">
                <a:latin typeface="Times New Roman" pitchFamily="18" charset="0"/>
              </a:rPr>
            </a:br>
            <a:r>
              <a:rPr lang="en-US" sz="3200" i="0" dirty="0" smtClean="0">
                <a:latin typeface="Times New Roman" pitchFamily="18" charset="0"/>
              </a:rPr>
              <a:t>The </a:t>
            </a:r>
            <a:r>
              <a:rPr lang="en-US" sz="3200" i="0" dirty="0" err="1" smtClean="0">
                <a:latin typeface="Times New Roman" pitchFamily="18" charset="0"/>
              </a:rPr>
              <a:t>SuperDARN</a:t>
            </a:r>
            <a:r>
              <a:rPr lang="en-US" sz="3200" i="0" dirty="0" smtClean="0">
                <a:latin typeface="Times New Roman" pitchFamily="18" charset="0"/>
              </a:rPr>
              <a:t> Upper Atmosphere Facility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13519" y="3657600"/>
            <a:ext cx="9372600" cy="3276600"/>
          </a:xfrm>
        </p:spPr>
        <p:txBody>
          <a:bodyPr/>
          <a:lstStyle/>
          <a:p>
            <a:pPr defTabSz="914400">
              <a:lnSpc>
                <a:spcPct val="90000"/>
              </a:lnSpc>
              <a:defRPr/>
            </a:pPr>
            <a:endParaRPr lang="en-US" sz="1500" dirty="0" smtClean="0"/>
          </a:p>
          <a:p>
            <a:pPr defTabSz="914400">
              <a:lnSpc>
                <a:spcPct val="90000"/>
              </a:lnSpc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J.M.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Ruohoniemi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R.A. Greenwald, and J.B.H. Baker</a:t>
            </a:r>
          </a:p>
          <a:p>
            <a:pPr defTabSz="914400">
              <a:lnSpc>
                <a:spcPct val="90000"/>
              </a:lnSpc>
              <a:defRPr/>
            </a:pP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The Bradley Department of Computer and Electrical Engineering</a:t>
            </a:r>
          </a:p>
          <a:p>
            <a:pPr defTabSz="914400">
              <a:lnSpc>
                <a:spcPct val="90000"/>
              </a:lnSpc>
              <a:defRPr/>
            </a:pP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Virginia Polytechnic Institute and State University (Virginia Tech)</a:t>
            </a:r>
          </a:p>
          <a:p>
            <a:pPr defTabSz="914400">
              <a:lnSpc>
                <a:spcPct val="90000"/>
              </a:lnSpc>
              <a:defRPr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defTabSz="914400">
              <a:lnSpc>
                <a:spcPct val="90000"/>
              </a:lnSpc>
              <a:defRPr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E.R.Talaat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and R. J. Barnes</a:t>
            </a:r>
          </a:p>
          <a:p>
            <a:pPr defTabSz="914400">
              <a:lnSpc>
                <a:spcPct val="90000"/>
              </a:lnSpc>
              <a:defRPr/>
            </a:pP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The Johns Hopkins University Applied Physics Laboratory</a:t>
            </a:r>
          </a:p>
          <a:p>
            <a:pPr defTabSz="914400">
              <a:lnSpc>
                <a:spcPct val="90000"/>
              </a:lnSpc>
              <a:defRPr/>
            </a:pPr>
            <a:endParaRPr lang="en-US" sz="2400" b="1" i="1" dirty="0" smtClean="0">
              <a:latin typeface="Times New Roman" pitchFamily="18" charset="0"/>
            </a:endParaRPr>
          </a:p>
          <a:p>
            <a:pPr defTabSz="914400">
              <a:lnSpc>
                <a:spcPct val="90000"/>
              </a:lnSpc>
              <a:defRPr/>
            </a:pPr>
            <a:endParaRPr lang="en-US" sz="2000" b="1" i="1" baseline="30000" dirty="0" smtClean="0">
              <a:latin typeface="Times New Roman" pitchFamily="18" charset="0"/>
            </a:endParaRPr>
          </a:p>
        </p:txBody>
      </p:sp>
      <p:pic>
        <p:nvPicPr>
          <p:cNvPr id="3076" name="Picture 4" descr="Space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805113" cy="1371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>
          <a:xfrm>
            <a:off x="1399078" y="0"/>
            <a:ext cx="7238852" cy="975360"/>
          </a:xfrm>
        </p:spPr>
        <p:txBody>
          <a:bodyPr/>
          <a:lstStyle/>
          <a:p>
            <a:r>
              <a:rPr lang="en-US" sz="3000" dirty="0"/>
              <a:t>Map of Doppler Velocity Obtained with a </a:t>
            </a:r>
            <a:r>
              <a:rPr lang="en-US" sz="3000" dirty="0" err="1"/>
              <a:t>SuperDARN</a:t>
            </a:r>
            <a:r>
              <a:rPr lang="en-US" sz="3000" dirty="0"/>
              <a:t> radar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481376" y="1300481"/>
            <a:ext cx="6254697" cy="5963920"/>
            <a:chOff x="864" y="768"/>
            <a:chExt cx="3648" cy="3522"/>
          </a:xfrm>
        </p:grpSpPr>
        <p:pic>
          <p:nvPicPr>
            <p:cNvPr id="36869" name="Picture 5" descr="11Jan2001-Kap-los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64" y="768"/>
              <a:ext cx="3648" cy="3522"/>
            </a:xfrm>
            <a:prstGeom prst="rect">
              <a:avLst/>
            </a:prstGeom>
            <a:noFill/>
          </p:spPr>
        </p:pic>
        <p:pic>
          <p:nvPicPr>
            <p:cNvPr id="36870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12" y="768"/>
              <a:ext cx="607" cy="86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  <p:sp>
          <p:nvSpPr>
            <p:cNvPr id="36871" name="Text Box 7"/>
            <p:cNvSpPr txBox="1">
              <a:spLocks noChangeArrowheads="1"/>
            </p:cNvSpPr>
            <p:nvPr/>
          </p:nvSpPr>
          <p:spPr bwMode="auto">
            <a:xfrm>
              <a:off x="2208" y="768"/>
              <a:ext cx="2294" cy="173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300" b="1" dirty="0">
                  <a:latin typeface="Arial" pitchFamily="34" charset="0"/>
                </a:rPr>
                <a:t>January 11, 2001	01:10:00 – 01:11:47 UT</a:t>
              </a:r>
            </a:p>
          </p:txBody>
        </p:sp>
      </p:grp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5743761" y="5593080"/>
            <a:ext cx="2881814" cy="468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8234" tIns="49117" rIns="98234" bIns="49117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Kapuskasing, Ontario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 descr="shf_0"/>
          <p:cNvPicPr>
            <a:picLocks noChangeAspect="1" noChangeArrowheads="1"/>
          </p:cNvPicPr>
          <p:nvPr/>
        </p:nvPicPr>
        <p:blipFill>
          <a:blip r:embed="rId4" cstate="print"/>
          <a:srcRect l="7648" t="20059" r="4622" b="16512"/>
          <a:stretch>
            <a:fillRect/>
          </a:stretch>
        </p:blipFill>
        <p:spPr bwMode="auto">
          <a:xfrm>
            <a:off x="823119" y="2275840"/>
            <a:ext cx="3581400" cy="4226560"/>
          </a:xfrm>
          <a:prstGeom prst="rect">
            <a:avLst/>
          </a:prstGeom>
          <a:noFill/>
        </p:spPr>
      </p:pic>
      <p:pic>
        <p:nvPicPr>
          <p:cNvPr id="148483" name="Picture 3" descr="shf_1"/>
          <p:cNvPicPr>
            <a:picLocks noChangeAspect="1" noChangeArrowheads="1"/>
          </p:cNvPicPr>
          <p:nvPr/>
        </p:nvPicPr>
        <p:blipFill>
          <a:blip r:embed="rId5" cstate="print"/>
          <a:srcRect l="8655" t="19347" r="3613" b="16512"/>
          <a:stretch>
            <a:fillRect/>
          </a:stretch>
        </p:blipFill>
        <p:spPr bwMode="auto">
          <a:xfrm>
            <a:off x="5318919" y="2286000"/>
            <a:ext cx="3569203" cy="4238414"/>
          </a:xfrm>
          <a:prstGeom prst="rect">
            <a:avLst/>
          </a:prstGeom>
          <a:noFill/>
        </p:spPr>
      </p:pic>
      <p:sp>
        <p:nvSpPr>
          <p:cNvPr id="148484" name="Text Box 4"/>
          <p:cNvSpPr txBox="1">
            <a:spLocks noChangeArrowheads="1"/>
          </p:cNvSpPr>
          <p:nvPr/>
        </p:nvSpPr>
        <p:spPr bwMode="auto">
          <a:xfrm>
            <a:off x="1645973" y="0"/>
            <a:ext cx="6830788" cy="1022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8234" tIns="49117" rIns="98234" bIns="49117">
            <a:spAutoFit/>
          </a:bodyPr>
          <a:lstStyle/>
          <a:p>
            <a:pPr algn="ctr"/>
            <a:r>
              <a:rPr lang="en-US" sz="3000" i="1" dirty="0" err="1"/>
              <a:t>SuperDARN</a:t>
            </a:r>
            <a:r>
              <a:rPr lang="en-US" sz="3000" i="1" dirty="0"/>
              <a:t>:</a:t>
            </a:r>
          </a:p>
          <a:p>
            <a:pPr algn="ctr"/>
            <a:r>
              <a:rPr lang="en-US" sz="3000" i="1" dirty="0"/>
              <a:t>Mapping the global convection pattern</a:t>
            </a:r>
          </a:p>
        </p:txBody>
      </p:sp>
      <p:sp>
        <p:nvSpPr>
          <p:cNvPr id="148485" name="Text Box 5"/>
          <p:cNvSpPr txBox="1">
            <a:spLocks noChangeArrowheads="1"/>
          </p:cNvSpPr>
          <p:nvPr/>
        </p:nvSpPr>
        <p:spPr bwMode="auto">
          <a:xfrm>
            <a:off x="1481376" y="1544320"/>
            <a:ext cx="2633557" cy="39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8234" tIns="49117" rIns="98234" bIns="49117">
            <a:spAutoFit/>
          </a:bodyPr>
          <a:lstStyle/>
          <a:p>
            <a:r>
              <a:rPr lang="en-US" sz="1900" dirty="0"/>
              <a:t>Line-of-sight velocities</a:t>
            </a:r>
          </a:p>
        </p:txBody>
      </p:sp>
      <p:sp>
        <p:nvSpPr>
          <p:cNvPr id="148486" name="Text Box 6"/>
          <p:cNvSpPr txBox="1">
            <a:spLocks noChangeArrowheads="1"/>
          </p:cNvSpPr>
          <p:nvPr/>
        </p:nvSpPr>
        <p:spPr bwMode="auto">
          <a:xfrm>
            <a:off x="6007802" y="1544320"/>
            <a:ext cx="2518682" cy="39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8234" tIns="49117" rIns="98234" bIns="49117">
            <a:spAutoFit/>
          </a:bodyPr>
          <a:lstStyle/>
          <a:p>
            <a:r>
              <a:rPr lang="en-US" sz="1900" dirty="0"/>
              <a:t>Fitted potential pattern</a:t>
            </a:r>
          </a:p>
        </p:txBody>
      </p:sp>
      <p:sp>
        <p:nvSpPr>
          <p:cNvPr id="148487" name="Text Box 7"/>
          <p:cNvSpPr txBox="1">
            <a:spLocks noChangeArrowheads="1"/>
          </p:cNvSpPr>
          <p:nvPr/>
        </p:nvSpPr>
        <p:spPr bwMode="auto">
          <a:xfrm>
            <a:off x="493792" y="6825828"/>
            <a:ext cx="3950335" cy="978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8234" tIns="49117" rIns="98234" bIns="49117">
            <a:sp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1900" dirty="0"/>
              <a:t>[</a:t>
            </a:r>
            <a:r>
              <a:rPr lang="en-US" sz="1900" dirty="0" err="1"/>
              <a:t>Ruohoniemi</a:t>
            </a:r>
            <a:r>
              <a:rPr lang="en-US" sz="1900" dirty="0"/>
              <a:t> and Baker</a:t>
            </a:r>
            <a:r>
              <a:rPr lang="en-US" sz="1900" i="1" dirty="0"/>
              <a:t>, </a:t>
            </a:r>
            <a:r>
              <a:rPr lang="en-US" sz="1900" dirty="0"/>
              <a:t>1998]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sz="1900" dirty="0"/>
          </a:p>
          <a:p>
            <a:endParaRPr lang="en-US" sz="1900" dirty="0"/>
          </a:p>
        </p:txBody>
      </p:sp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1464230" y="6649720"/>
            <a:ext cx="198451" cy="468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8234" tIns="49117" rIns="98234" bIns="49117">
            <a:spAutoFit/>
          </a:bodyPr>
          <a:lstStyle/>
          <a:p>
            <a:endParaRPr lang="en-US"/>
          </a:p>
        </p:txBody>
      </p:sp>
      <p:graphicFrame>
        <p:nvGraphicFramePr>
          <p:cNvPr id="148490" name="Object 10"/>
          <p:cNvGraphicFramePr>
            <a:graphicFrameLocks noChangeAspect="1"/>
          </p:cNvGraphicFramePr>
          <p:nvPr/>
        </p:nvGraphicFramePr>
        <p:xfrm>
          <a:off x="5014119" y="6705600"/>
          <a:ext cx="4392690" cy="457200"/>
        </p:xfrm>
        <a:graphic>
          <a:graphicData uri="http://schemas.openxmlformats.org/presentationml/2006/ole">
            <p:oleObj spid="_x0000_s1026" name="Equation" r:id="rId6" imgW="4064000" imgH="431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30" name="Rectangle 6"/>
          <p:cNvSpPr>
            <a:spLocks noChangeArrowheads="1"/>
          </p:cNvSpPr>
          <p:nvPr/>
        </p:nvSpPr>
        <p:spPr bwMode="auto">
          <a:xfrm>
            <a:off x="0" y="0"/>
            <a:ext cx="9875838" cy="146304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8234" tIns="49117" rIns="98234" bIns="49117" anchor="ctr"/>
          <a:lstStyle/>
          <a:p>
            <a:endParaRPr lang="en-US"/>
          </a:p>
        </p:txBody>
      </p:sp>
      <p:sp>
        <p:nvSpPr>
          <p:cNvPr id="154626" name="Text Box 2"/>
          <p:cNvSpPr txBox="1">
            <a:spLocks noChangeArrowheads="1"/>
          </p:cNvSpPr>
          <p:nvPr/>
        </p:nvSpPr>
        <p:spPr bwMode="auto">
          <a:xfrm>
            <a:off x="65153" y="1507067"/>
            <a:ext cx="198451" cy="499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8234" tIns="49117" rIns="98234" bIns="49117">
            <a:spAutoFit/>
          </a:bodyPr>
          <a:lstStyle/>
          <a:p>
            <a:endParaRPr lang="en-US" sz="2600" dirty="0"/>
          </a:p>
        </p:txBody>
      </p:sp>
      <p:pic>
        <p:nvPicPr>
          <p:cNvPr id="154627" name="Picture 3" descr="spw_4x"/>
          <p:cNvPicPr>
            <a:picLocks noChangeAspect="1" noChangeArrowheads="1"/>
          </p:cNvPicPr>
          <p:nvPr/>
        </p:nvPicPr>
        <p:blipFill>
          <a:blip r:embed="rId3" cstate="print"/>
          <a:srcRect l="8655" t="20772" r="-420" b="17937"/>
          <a:stretch>
            <a:fillRect/>
          </a:stretch>
        </p:blipFill>
        <p:spPr bwMode="auto">
          <a:xfrm>
            <a:off x="3794919" y="914400"/>
            <a:ext cx="5410200" cy="5562600"/>
          </a:xfrm>
          <a:prstGeom prst="rect">
            <a:avLst/>
          </a:prstGeom>
          <a:noFill/>
        </p:spPr>
      </p:pic>
      <p:sp>
        <p:nvSpPr>
          <p:cNvPr id="154628" name="Text Box 4"/>
          <p:cNvSpPr txBox="1">
            <a:spLocks noChangeArrowheads="1"/>
          </p:cNvSpPr>
          <p:nvPr/>
        </p:nvSpPr>
        <p:spPr bwMode="auto">
          <a:xfrm>
            <a:off x="246896" y="2275840"/>
            <a:ext cx="2979897" cy="265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8234" tIns="49117" rIns="98234" bIns="49117">
            <a:spAutoFit/>
          </a:bodyPr>
          <a:lstStyle/>
          <a:p>
            <a:r>
              <a:rPr lang="en-US" sz="2100" i="1" dirty="0">
                <a:solidFill>
                  <a:schemeClr val="tx2"/>
                </a:solidFill>
              </a:rPr>
              <a:t>Space Weather</a:t>
            </a:r>
          </a:p>
          <a:p>
            <a:endParaRPr lang="en-US" sz="2100" dirty="0">
              <a:solidFill>
                <a:schemeClr val="tx2"/>
              </a:solidFill>
            </a:endParaRPr>
          </a:p>
          <a:p>
            <a:r>
              <a:rPr lang="en-US" sz="2100" dirty="0">
                <a:solidFill>
                  <a:schemeClr val="tx2"/>
                </a:solidFill>
              </a:rPr>
              <a:t>Mapping the response of the high-latitude ionosphere to the CME of April 6, 2000</a:t>
            </a:r>
          </a:p>
          <a:p>
            <a:endParaRPr lang="en-US" sz="2100" dirty="0">
              <a:solidFill>
                <a:schemeClr val="tx2"/>
              </a:solidFill>
            </a:endParaRPr>
          </a:p>
          <a:p>
            <a:r>
              <a:rPr lang="en-US" sz="1900" dirty="0"/>
              <a:t>[</a:t>
            </a:r>
            <a:r>
              <a:rPr lang="en-US" sz="1900" dirty="0" err="1"/>
              <a:t>Ruohoniemi</a:t>
            </a:r>
            <a:r>
              <a:rPr lang="en-US" sz="1900" dirty="0"/>
              <a:t> et al., 2001]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Time series of SAPS velocity observed with the Wallops </a:t>
            </a:r>
            <a:r>
              <a:rPr lang="en-US" sz="2800" dirty="0" err="1" smtClean="0"/>
              <a:t>SuperDARN</a:t>
            </a:r>
            <a:r>
              <a:rPr lang="en-US" sz="2800" dirty="0" smtClean="0"/>
              <a:t> radar</a:t>
            </a:r>
            <a:endParaRPr lang="en-US" sz="2800" dirty="0"/>
          </a:p>
        </p:txBody>
      </p:sp>
      <p:sp>
        <p:nvSpPr>
          <p:cNvPr id="250883" name="Text Box 3"/>
          <p:cNvSpPr txBox="1">
            <a:spLocks noChangeArrowheads="1"/>
          </p:cNvSpPr>
          <p:nvPr/>
        </p:nvSpPr>
        <p:spPr bwMode="auto">
          <a:xfrm>
            <a:off x="740688" y="5852160"/>
            <a:ext cx="275331" cy="468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8234" tIns="49117" rIns="98234" bIns="49117">
            <a:spAutoFit/>
          </a:bodyPr>
          <a:lstStyle/>
          <a:p>
            <a:r>
              <a:rPr lang="en-US"/>
              <a:t> </a:t>
            </a:r>
          </a:p>
        </p:txBody>
      </p:sp>
      <p:pic>
        <p:nvPicPr>
          <p:cNvPr id="250884" name="Picture 4" descr="wallopsSAPSfigure_small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05286" y="1544320"/>
            <a:ext cx="8219578" cy="5486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4119" y="228600"/>
            <a:ext cx="7620000" cy="1219200"/>
          </a:xfrm>
        </p:spPr>
        <p:txBody>
          <a:bodyPr/>
          <a:lstStyle/>
          <a:p>
            <a:r>
              <a:rPr lang="en-US" dirty="0" err="1" smtClean="0"/>
              <a:t>SuperDARN</a:t>
            </a:r>
            <a:r>
              <a:rPr lang="en-US" dirty="0" smtClean="0"/>
              <a:t> data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363" y="1676401"/>
            <a:ext cx="8393112" cy="5105400"/>
          </a:xfrm>
        </p:spPr>
        <p:txBody>
          <a:bodyPr/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radars produce observations of</a:t>
            </a:r>
          </a:p>
          <a:p>
            <a:pPr lvl="1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Ionospheric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plasma drifts and convection electric field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Irregularity occurrence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TIDs and atmospheric gravity waves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Mesospheric neutral winds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PMSEs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??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most requested product are the maps of the global convection pattern and related measurements.</a:t>
            </a:r>
          </a:p>
          <a:p>
            <a:pPr lvl="1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4119" y="228600"/>
            <a:ext cx="7620000" cy="1219200"/>
          </a:xfrm>
        </p:spPr>
        <p:txBody>
          <a:bodyPr/>
          <a:lstStyle/>
          <a:p>
            <a:r>
              <a:rPr lang="en-US" dirty="0" smtClean="0"/>
              <a:t>Distribution of data as a facility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363" y="1676401"/>
            <a:ext cx="8393112" cy="5105400"/>
          </a:xfrm>
        </p:spPr>
        <p:txBody>
          <a:bodyPr/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At one point we attempted to respond to data request on an individual basis, we were soon overwhelmed.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very large effort has gone into distributing data by web site.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SuperDARN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web site maintained by JHU/APL provides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Direct links to the screens of the radars with real-time internet links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Real-time convection maps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Archived convection maps and access to velocity data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Look-up plots of radar data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Archives of data analysis software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Tutorials on the radar hardware and software</a:t>
            </a:r>
          </a:p>
          <a:p>
            <a:pPr lvl="1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63674" y="162561"/>
            <a:ext cx="7870045" cy="904240"/>
          </a:xfrm>
        </p:spPr>
        <p:txBody>
          <a:bodyPr/>
          <a:lstStyle/>
          <a:p>
            <a:r>
              <a:rPr lang="en-US" sz="2800" dirty="0" smtClean="0"/>
              <a:t>Providing Access to </a:t>
            </a:r>
            <a:r>
              <a:rPr lang="en-US" sz="2800" dirty="0" err="1" smtClean="0"/>
              <a:t>SuperDARN</a:t>
            </a:r>
            <a:r>
              <a:rPr lang="en-US" sz="2800" dirty="0" smtClean="0"/>
              <a:t> Data Products</a:t>
            </a:r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195" y="1544320"/>
            <a:ext cx="4279530" cy="5608320"/>
          </a:xfrm>
        </p:spPr>
        <p:txBody>
          <a:bodyPr/>
          <a:lstStyle/>
          <a:p>
            <a:pPr marL="395665" indent="-395665" defTabSz="1055675"/>
            <a:endParaRPr lang="en-US" dirty="0" smtClean="0"/>
          </a:p>
          <a:p>
            <a:pPr marL="395665" indent="-395665" defTabSz="1055675"/>
            <a:r>
              <a:rPr lang="en-US" sz="1900" dirty="0" smtClean="0"/>
              <a:t>All </a:t>
            </a:r>
            <a:r>
              <a:rPr lang="en-US" sz="1900" dirty="0" err="1" smtClean="0"/>
              <a:t>SuperDARN</a:t>
            </a:r>
            <a:r>
              <a:rPr lang="en-US" sz="1900" dirty="0" smtClean="0"/>
              <a:t> data for both hemispheres are available through the JHU/APL </a:t>
            </a:r>
            <a:r>
              <a:rPr lang="en-US" sz="1900" dirty="0" err="1" smtClean="0"/>
              <a:t>SuperDARN</a:t>
            </a:r>
            <a:r>
              <a:rPr lang="en-US" sz="1900" dirty="0" smtClean="0"/>
              <a:t> webpage:</a:t>
            </a:r>
          </a:p>
          <a:p>
            <a:pPr marL="895362" lvl="1" indent="-368377" defTabSz="1055675">
              <a:buNone/>
            </a:pPr>
            <a:r>
              <a:rPr lang="en-US" sz="1900" dirty="0" smtClean="0">
                <a:solidFill>
                  <a:schemeClr val="accent2"/>
                </a:solidFill>
              </a:rPr>
              <a:t>http://superdarn.jhuapl.edu</a:t>
            </a:r>
            <a:r>
              <a:rPr lang="en-US" sz="1900" dirty="0" smtClean="0"/>
              <a:t> </a:t>
            </a:r>
          </a:p>
          <a:p>
            <a:pPr marL="395665" indent="-395665" defTabSz="1055675"/>
            <a:r>
              <a:rPr lang="en-US" sz="1900" dirty="0" smtClean="0"/>
              <a:t>Registered users can download:</a:t>
            </a:r>
          </a:p>
          <a:p>
            <a:pPr marL="895362" lvl="1" indent="-368377" defTabSz="1055675"/>
            <a:r>
              <a:rPr lang="en-US" sz="1900" dirty="0" smtClean="0"/>
              <a:t>Plots</a:t>
            </a:r>
          </a:p>
          <a:p>
            <a:pPr marL="895362" lvl="1" indent="-368377" defTabSz="1055675"/>
            <a:r>
              <a:rPr lang="en-US" sz="1900" dirty="0" smtClean="0"/>
              <a:t>Data files</a:t>
            </a:r>
          </a:p>
          <a:p>
            <a:pPr marL="895362" lvl="1" indent="-368377" defTabSz="1055675"/>
            <a:r>
              <a:rPr lang="en-US" sz="1900" dirty="0" smtClean="0"/>
              <a:t>Plotting software</a:t>
            </a:r>
          </a:p>
          <a:p>
            <a:pPr marL="395665" indent="-395665" defTabSz="1055675"/>
            <a:r>
              <a:rPr lang="en-US" sz="1900" dirty="0" smtClean="0"/>
              <a:t>There are also real-time displays for the northern hemisphere radars.</a:t>
            </a:r>
          </a:p>
        </p:txBody>
      </p:sp>
      <p:pic>
        <p:nvPicPr>
          <p:cNvPr id="30724" name="Picture 4" descr="web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6444" y="1300480"/>
            <a:ext cx="5083657" cy="601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4119" y="228600"/>
            <a:ext cx="7620000" cy="1219200"/>
          </a:xfrm>
        </p:spPr>
        <p:txBody>
          <a:bodyPr/>
          <a:lstStyle/>
          <a:p>
            <a:r>
              <a:rPr lang="en-US" dirty="0" err="1" smtClean="0"/>
              <a:t>SuperDARN</a:t>
            </a:r>
            <a:r>
              <a:rPr lang="en-US" smtClean="0"/>
              <a:t>: Community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363" y="1676401"/>
            <a:ext cx="8393112" cy="5105400"/>
          </a:xfrm>
        </p:spPr>
        <p:txBody>
          <a:bodyPr/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For many specialized applications of the data we continue to provide individual support.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Advances in data processing and storage capabilities are leading to new products that we can make available but there is strain on our capacities to manage the data flow.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Estimates of web usage, plots downloaded, data transferred….(from Rob)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4119" y="228600"/>
            <a:ext cx="7620000" cy="9906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SuperDARN</a:t>
            </a:r>
            <a:r>
              <a:rPr lang="en-US" dirty="0" smtClean="0"/>
              <a:t> Facility: </a:t>
            </a:r>
            <a:br>
              <a:rPr lang="en-US" dirty="0" smtClean="0"/>
            </a:br>
            <a:r>
              <a:rPr lang="en-US" dirty="0" smtClean="0"/>
              <a:t>Budget Realities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919" y="1981200"/>
            <a:ext cx="8393112" cy="3733800"/>
          </a:xfrm>
        </p:spPr>
        <p:txBody>
          <a:bodyPr/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SuperDARN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facility is funded at a comparatively modest level (~$650k/yr).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Most of the funding goes towards maintaining the radars, data processing, and community support.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Funding for research, while limited, is important for developing new topics.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SuperDARN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facility scientists seek the bulk of their research funding through the competitive grant process.</a:t>
            </a: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4119" y="228600"/>
            <a:ext cx="7620000" cy="9906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SuperDARN</a:t>
            </a:r>
            <a:r>
              <a:rPr lang="en-US" dirty="0" smtClean="0"/>
              <a:t> Facility: </a:t>
            </a:r>
            <a:br>
              <a:rPr lang="en-US" dirty="0" smtClean="0"/>
            </a:br>
            <a:r>
              <a:rPr lang="en-US" dirty="0" smtClean="0"/>
              <a:t>Personnel Realities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919" y="1981200"/>
            <a:ext cx="8393112" cy="3733800"/>
          </a:xfrm>
        </p:spPr>
        <p:txBody>
          <a:bodyPr/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While a programmer is funded almost full-time by the Facilities grant, the absence of an engineer means that the scientists themselves must handle the bulk of the technical issues.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 is challenging to simultaneously perform high-level research, manage the facility, personally attend to requests for data and analysis support, and service the radars.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move to Virginia Tech was motivated in part by these realities – we hope that engaging students at this major teaching institution will expand the labor pool for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SuperDARN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facility while increasing the scope of education, training and outreach performed with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SuperDARN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6"/>
          <p:cNvSpPr>
            <a:spLocks noGrp="1" noChangeArrowheads="1"/>
          </p:cNvSpPr>
          <p:nvPr>
            <p:ph type="title"/>
          </p:nvPr>
        </p:nvSpPr>
        <p:spPr>
          <a:xfrm>
            <a:off x="1128713" y="228600"/>
            <a:ext cx="6704806" cy="9906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Changes in the Management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SuperDARN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Space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70415" y="0"/>
            <a:ext cx="1905423" cy="1066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786313" y="1295400"/>
            <a:ext cx="4876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916" tIns="49459" rIns="98916" bIns="49459"/>
          <a:lstStyle/>
          <a:p>
            <a:pPr marL="341313" indent="-307975" defTabSz="982663">
              <a:spcBef>
                <a:spcPct val="20000"/>
              </a:spcBef>
              <a:spcAft>
                <a:spcPct val="50000"/>
              </a:spcAft>
              <a:buClr>
                <a:srgbClr val="FF3300"/>
              </a:buClr>
              <a:buSzPct val="80000"/>
              <a:defRPr/>
            </a:pPr>
            <a:r>
              <a:rPr lang="en-US" sz="1800" kern="0" dirty="0" smtClean="0">
                <a:latin typeface="+mj-lt"/>
              </a:rPr>
              <a:t> </a:t>
            </a:r>
            <a:endParaRPr lang="en-US" sz="1800" kern="0" dirty="0">
              <a:latin typeface="+mj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46919" y="1905001"/>
            <a:ext cx="8393112" cy="541019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early 2008 Mike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Ruohoniemi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succeeded Ray Greenwald as PI of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SuperDARN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Cooperative Agreement; Ray retired from JHU/APL.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mid-latitude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SuperDARN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radar was constructed at Blackstone, Virginia as a joint project of JHU/APL, VT, and Leicester University (UK).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After lengthy discussions, Virginia Tech and JHU/APL agreed that the Cooperative Agreement would transfer to Virginia Tech with provision to continue activities in support of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SuperDARN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at JHU/APL.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6"/>
          <p:cNvSpPr>
            <a:spLocks noGrp="1" noChangeArrowheads="1"/>
          </p:cNvSpPr>
          <p:nvPr>
            <p:ph type="title"/>
          </p:nvPr>
        </p:nvSpPr>
        <p:spPr>
          <a:xfrm>
            <a:off x="1128713" y="228600"/>
            <a:ext cx="6704806" cy="9906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Changes in the Management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SuperDARN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Space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5919" y="0"/>
            <a:ext cx="1889919" cy="10581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786313" y="1295400"/>
            <a:ext cx="4876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916" tIns="49459" rIns="98916" bIns="49459"/>
          <a:lstStyle/>
          <a:p>
            <a:pPr marL="341313" indent="-307975" defTabSz="982663">
              <a:spcBef>
                <a:spcPct val="20000"/>
              </a:spcBef>
              <a:spcAft>
                <a:spcPct val="50000"/>
              </a:spcAft>
              <a:buClr>
                <a:srgbClr val="FF3300"/>
              </a:buClr>
              <a:buSzPct val="80000"/>
              <a:defRPr/>
            </a:pPr>
            <a:r>
              <a:rPr lang="en-US" sz="1800" kern="0" dirty="0" smtClean="0">
                <a:latin typeface="+mj-lt"/>
              </a:rPr>
              <a:t> </a:t>
            </a:r>
            <a:endParaRPr lang="en-US" sz="1800" kern="0" dirty="0">
              <a:latin typeface="+mj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46919" y="1828800"/>
            <a:ext cx="8393112" cy="457199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Mike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Ruohoniemi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and Jo Baker were appointed to the academic faculty of Virginia Tech while Ray Greenwald has an adjunct research position.</a:t>
            </a:r>
          </a:p>
          <a:p>
            <a:pPr>
              <a:lnSpc>
                <a:spcPct val="150000"/>
              </a:lnSpc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Elsayed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Talaat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is now the science lead at JHU/APL while Robin Barnes remains as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SuperDARN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programmer.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Virginia Tech is now the lead institution for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SuperDARN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Upper Atmosphere Facility.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Facility operations will be performed jointly by Virginia Tech and JHU/APL.</a:t>
            </a:r>
          </a:p>
          <a:p>
            <a:pPr>
              <a:lnSpc>
                <a:spcPct val="150000"/>
              </a:lnSpc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45973" y="243840"/>
            <a:ext cx="6666191" cy="568960"/>
          </a:xfrm>
        </p:spPr>
        <p:txBody>
          <a:bodyPr/>
          <a:lstStyle/>
          <a:p>
            <a:r>
              <a:rPr lang="en-US" sz="3000" dirty="0" err="1" smtClean="0">
                <a:solidFill>
                  <a:schemeClr val="tx1"/>
                </a:solidFill>
              </a:rPr>
              <a:t>SuperDARN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>
                <a:solidFill>
                  <a:schemeClr val="tx1"/>
                </a:solidFill>
              </a:rPr>
              <a:t>HF Radar at </a:t>
            </a:r>
            <a:br>
              <a:rPr lang="en-US" sz="3000" dirty="0">
                <a:solidFill>
                  <a:schemeClr val="tx1"/>
                </a:solidFill>
              </a:rPr>
            </a:br>
            <a:r>
              <a:rPr lang="en-US" sz="3000" dirty="0">
                <a:solidFill>
                  <a:schemeClr val="tx1"/>
                </a:solidFill>
              </a:rPr>
              <a:t>Goose Bay, Labrador</a:t>
            </a:r>
          </a:p>
        </p:txBody>
      </p:sp>
      <p:pic>
        <p:nvPicPr>
          <p:cNvPr id="18739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9194" y="1625600"/>
            <a:ext cx="5020218" cy="3447627"/>
          </a:xfrm>
          <a:noFill/>
          <a:ln/>
        </p:spPr>
      </p:pic>
      <p:sp>
        <p:nvSpPr>
          <p:cNvPr id="187396" name="Text Box 4"/>
          <p:cNvSpPr txBox="1">
            <a:spLocks noChangeArrowheads="1"/>
          </p:cNvSpPr>
          <p:nvPr/>
        </p:nvSpPr>
        <p:spPr bwMode="auto">
          <a:xfrm>
            <a:off x="2139765" y="2357120"/>
            <a:ext cx="6336996" cy="499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8234" tIns="49117" rIns="98234" bIns="49117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600" dirty="0"/>
          </a:p>
        </p:txBody>
      </p:sp>
      <p:sp>
        <p:nvSpPr>
          <p:cNvPr id="187397" name="Text Box 5"/>
          <p:cNvSpPr txBox="1">
            <a:spLocks noChangeArrowheads="1"/>
          </p:cNvSpPr>
          <p:nvPr/>
        </p:nvSpPr>
        <p:spPr bwMode="auto">
          <a:xfrm>
            <a:off x="4015489" y="2157307"/>
            <a:ext cx="198451" cy="499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8234" tIns="49117" rIns="98234" bIns="49117">
            <a:spAutoFit/>
          </a:bodyPr>
          <a:lstStyle/>
          <a:p>
            <a:pPr eaLnBrk="1" hangingPunct="1"/>
            <a:endParaRPr lang="en-US" sz="2600" dirty="0"/>
          </a:p>
        </p:txBody>
      </p:sp>
      <p:sp>
        <p:nvSpPr>
          <p:cNvPr id="187398" name="Text Box 6"/>
          <p:cNvSpPr txBox="1">
            <a:spLocks noChangeArrowheads="1"/>
          </p:cNvSpPr>
          <p:nvPr/>
        </p:nvSpPr>
        <p:spPr bwMode="auto">
          <a:xfrm>
            <a:off x="3933190" y="2157307"/>
            <a:ext cx="198451" cy="499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8234" tIns="49117" rIns="98234" bIns="49117">
            <a:spAutoFit/>
          </a:bodyPr>
          <a:lstStyle/>
          <a:p>
            <a:pPr eaLnBrk="1" hangingPunct="1"/>
            <a:endParaRPr lang="en-US" sz="2600" dirty="0"/>
          </a:p>
        </p:txBody>
      </p:sp>
      <p:pic>
        <p:nvPicPr>
          <p:cNvPr id="187399" name="Picture 7" descr="goose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l="10480" t="22223" b="16667"/>
          <a:stretch>
            <a:fillRect/>
          </a:stretch>
        </p:blipFill>
        <p:spPr>
          <a:xfrm>
            <a:off x="6004720" y="3251201"/>
            <a:ext cx="3200400" cy="3586480"/>
          </a:xfrm>
          <a:noFill/>
          <a:ln/>
        </p:spPr>
      </p:pic>
      <p:sp>
        <p:nvSpPr>
          <p:cNvPr id="187400" name="Text Box 8"/>
          <p:cNvSpPr txBox="1">
            <a:spLocks noChangeArrowheads="1"/>
          </p:cNvSpPr>
          <p:nvPr/>
        </p:nvSpPr>
        <p:spPr bwMode="auto">
          <a:xfrm>
            <a:off x="1152181" y="5283200"/>
            <a:ext cx="3559417" cy="39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8234" tIns="49117" rIns="98234" bIns="49117">
            <a:spAutoFit/>
          </a:bodyPr>
          <a:lstStyle/>
          <a:p>
            <a:pPr eaLnBrk="1" hangingPunct="1"/>
            <a:r>
              <a:rPr lang="en-US" sz="1900" dirty="0"/>
              <a:t>View of the log-periodic antennas</a:t>
            </a:r>
          </a:p>
        </p:txBody>
      </p:sp>
      <p:sp>
        <p:nvSpPr>
          <p:cNvPr id="187401" name="Text Box 9"/>
          <p:cNvSpPr txBox="1">
            <a:spLocks noChangeArrowheads="1"/>
          </p:cNvSpPr>
          <p:nvPr/>
        </p:nvSpPr>
        <p:spPr bwMode="auto">
          <a:xfrm>
            <a:off x="6419295" y="2357120"/>
            <a:ext cx="2153481" cy="39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8234" tIns="49117" rIns="98234" bIns="49117">
            <a:spAutoFit/>
          </a:bodyPr>
          <a:lstStyle/>
          <a:p>
            <a:pPr eaLnBrk="1" hangingPunct="1"/>
            <a:r>
              <a:rPr lang="en-US" sz="1900" dirty="0"/>
              <a:t>Radar field-of-view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47713" y="228600"/>
            <a:ext cx="7772400" cy="985838"/>
          </a:xfrm>
        </p:spPr>
        <p:txBody>
          <a:bodyPr/>
          <a:lstStyle/>
          <a:p>
            <a:pPr defTabSz="914400"/>
            <a:r>
              <a:rPr lang="en-US" sz="2800" i="0" u="sng" dirty="0" smtClean="0">
                <a:latin typeface="Times New Roman" pitchFamily="18" charset="0"/>
                <a:cs typeface="Times New Roman" pitchFamily="18" charset="0"/>
              </a:rPr>
              <a:t>Super</a:t>
            </a:r>
            <a:r>
              <a:rPr lang="en-US" sz="2800" i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0" u="sng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i="0" dirty="0" smtClean="0">
                <a:latin typeface="Times New Roman" pitchFamily="18" charset="0"/>
                <a:cs typeface="Times New Roman" pitchFamily="18" charset="0"/>
              </a:rPr>
              <a:t>ual </a:t>
            </a:r>
            <a:r>
              <a:rPr lang="en-US" sz="2800" i="0" u="sng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i="0" dirty="0" err="1" smtClean="0">
                <a:latin typeface="Times New Roman" pitchFamily="18" charset="0"/>
                <a:cs typeface="Times New Roman" pitchFamily="18" charset="0"/>
              </a:rPr>
              <a:t>uroral</a:t>
            </a:r>
            <a:r>
              <a:rPr lang="en-US" sz="2800" i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0" u="sng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i="0" dirty="0" smtClean="0">
                <a:latin typeface="Times New Roman" pitchFamily="18" charset="0"/>
                <a:cs typeface="Times New Roman" pitchFamily="18" charset="0"/>
              </a:rPr>
              <a:t>adar </a:t>
            </a:r>
            <a:r>
              <a:rPr lang="en-US" sz="2800" i="0" u="sng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i="0" dirty="0" smtClean="0">
                <a:latin typeface="Times New Roman" pitchFamily="18" charset="0"/>
                <a:cs typeface="Times New Roman" pitchFamily="18" charset="0"/>
              </a:rPr>
              <a:t>etwork </a:t>
            </a:r>
          </a:p>
        </p:txBody>
      </p:sp>
      <p:pic>
        <p:nvPicPr>
          <p:cNvPr id="5127" name="Picture 4" descr="Space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34313" y="0"/>
            <a:ext cx="2041525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7" name="Picture 16" descr="nort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519" y="2057400"/>
            <a:ext cx="3657600" cy="4495800"/>
          </a:xfrm>
          <a:prstGeom prst="rect">
            <a:avLst/>
          </a:prstGeom>
        </p:spPr>
      </p:pic>
      <p:pic>
        <p:nvPicPr>
          <p:cNvPr id="19" name="Picture 18" descr="sout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2719" y="2057400"/>
            <a:ext cx="3657600" cy="44958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432719" y="1447800"/>
            <a:ext cx="2789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Northern hemisphere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99919" y="1447800"/>
            <a:ext cx="2789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Southern hemisphere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94719" y="6705600"/>
            <a:ext cx="1130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14 radars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6614319" y="6705600"/>
            <a:ext cx="1002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7 radars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81376" y="487680"/>
            <a:ext cx="6913087" cy="487680"/>
          </a:xfrm>
        </p:spPr>
        <p:txBody>
          <a:bodyPr/>
          <a:lstStyle/>
          <a:p>
            <a:r>
              <a:rPr lang="en-US" sz="28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i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SuperDARN</a:t>
            </a:r>
            <a:r>
              <a:rPr lang="en-US" sz="280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Upper Atmosphere Facility</a:t>
            </a:r>
            <a:br>
              <a:rPr lang="en-US" sz="28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i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6091" y="1295400"/>
            <a:ext cx="8394462" cy="553212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Tasks we perform for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SuperDARN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Facility: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maintain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operation of the Goose Bay,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Kapuskasing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Wallops Island and Blackstone radars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maintain and develop core radar operating and analysis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software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merge the data from all the northern radars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support the U.S. community in accessing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SuperDARN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data and data products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pursue research in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magnetospheric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ionospheric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thermospheric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physics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>
              <a:lnSpc>
                <a:spcPct val="80000"/>
              </a:lnSpc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Collaboration with our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SuperDARN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partners is an essential aspect of our activities.  Relations are maintained via emails, visits, working groups, shared research projects, and an annual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SuperDARN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meeting that is moved around amongst the participating countries.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04119" y="228600"/>
            <a:ext cx="7086600" cy="1219200"/>
          </a:xfrm>
        </p:spPr>
        <p:txBody>
          <a:bodyPr/>
          <a:lstStyle/>
          <a:p>
            <a:r>
              <a:rPr lang="en-US" dirty="0" err="1" smtClean="0"/>
              <a:t>SuperDARN</a:t>
            </a:r>
            <a:r>
              <a:rPr lang="en-US" dirty="0" smtClean="0"/>
              <a:t>  PI  Institutions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896" y="1706880"/>
            <a:ext cx="6254697" cy="503936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700" dirty="0" smtClean="0"/>
              <a:t>Johns Hopkins University Applied Physics Laboratory (1983)</a:t>
            </a:r>
          </a:p>
          <a:p>
            <a:pPr>
              <a:lnSpc>
                <a:spcPct val="90000"/>
              </a:lnSpc>
            </a:pPr>
            <a:r>
              <a:rPr lang="en-US" sz="1700" dirty="0" smtClean="0"/>
              <a:t>British Antarctic Survey (1988)</a:t>
            </a:r>
          </a:p>
          <a:p>
            <a:pPr>
              <a:lnSpc>
                <a:spcPct val="90000"/>
              </a:lnSpc>
            </a:pPr>
            <a:r>
              <a:rPr lang="en-US" sz="1700" dirty="0" smtClean="0"/>
              <a:t>University of Saskatchewan, Canada (1993)</a:t>
            </a:r>
          </a:p>
          <a:p>
            <a:pPr>
              <a:lnSpc>
                <a:spcPct val="90000"/>
              </a:lnSpc>
            </a:pPr>
            <a:r>
              <a:rPr lang="en-US" sz="1700" dirty="0" smtClean="0"/>
              <a:t>National Center for Scientific Research, France (1994)</a:t>
            </a:r>
          </a:p>
          <a:p>
            <a:pPr>
              <a:lnSpc>
                <a:spcPct val="90000"/>
              </a:lnSpc>
            </a:pPr>
            <a:r>
              <a:rPr lang="en-US" sz="1700" dirty="0" smtClean="0"/>
              <a:t>National Institute for Polar Research, Japan (1995)</a:t>
            </a:r>
          </a:p>
          <a:p>
            <a:pPr>
              <a:lnSpc>
                <a:spcPct val="90000"/>
              </a:lnSpc>
            </a:pPr>
            <a:r>
              <a:rPr lang="en-US" sz="1700" dirty="0" smtClean="0"/>
              <a:t>University of Leicester, England (1995)</a:t>
            </a:r>
          </a:p>
          <a:p>
            <a:pPr>
              <a:lnSpc>
                <a:spcPct val="90000"/>
              </a:lnSpc>
            </a:pPr>
            <a:r>
              <a:rPr lang="en-US" sz="1700" dirty="0" smtClean="0"/>
              <a:t>University of KwaZulu-Natal, South Africa (1997)</a:t>
            </a:r>
          </a:p>
          <a:p>
            <a:pPr>
              <a:lnSpc>
                <a:spcPct val="90000"/>
              </a:lnSpc>
            </a:pPr>
            <a:r>
              <a:rPr lang="en-US" sz="1700" dirty="0" smtClean="0"/>
              <a:t>University of Alaska (2000)</a:t>
            </a:r>
          </a:p>
          <a:p>
            <a:pPr>
              <a:lnSpc>
                <a:spcPct val="90000"/>
              </a:lnSpc>
            </a:pPr>
            <a:r>
              <a:rPr lang="en-US" sz="1700" dirty="0" smtClean="0"/>
              <a:t>Communications Research Laboratory, Japan (2001)</a:t>
            </a:r>
          </a:p>
          <a:p>
            <a:pPr>
              <a:lnSpc>
                <a:spcPct val="90000"/>
              </a:lnSpc>
            </a:pPr>
            <a:r>
              <a:rPr lang="en-US" sz="1700" dirty="0" smtClean="0"/>
              <a:t>La Trobe University, Australia (2001)</a:t>
            </a:r>
          </a:p>
          <a:p>
            <a:pPr>
              <a:lnSpc>
                <a:spcPct val="90000"/>
              </a:lnSpc>
            </a:pPr>
            <a:r>
              <a:rPr lang="en-US" sz="1700" dirty="0" smtClean="0"/>
              <a:t>Nagoya University, Japan (2006)</a:t>
            </a:r>
          </a:p>
          <a:p>
            <a:pPr>
              <a:lnSpc>
                <a:spcPct val="90000"/>
              </a:lnSpc>
            </a:pPr>
            <a:r>
              <a:rPr lang="en-US" sz="1700" dirty="0" smtClean="0"/>
              <a:t>Virginia Tech (2008)</a:t>
            </a:r>
          </a:p>
        </p:txBody>
      </p:sp>
      <p:pic>
        <p:nvPicPr>
          <p:cNvPr id="7" name="Picture 6" descr="sout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5319" y="4343400"/>
            <a:ext cx="2169763" cy="2667000"/>
          </a:xfrm>
          <a:prstGeom prst="rect">
            <a:avLst/>
          </a:prstGeom>
        </p:spPr>
      </p:pic>
      <p:pic>
        <p:nvPicPr>
          <p:cNvPr id="9" name="Picture 8" descr="nort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5319" y="1295400"/>
            <a:ext cx="2260170" cy="27781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47713" y="228600"/>
            <a:ext cx="7772400" cy="985838"/>
          </a:xfrm>
        </p:spPr>
        <p:txBody>
          <a:bodyPr/>
          <a:lstStyle/>
          <a:p>
            <a:pPr defTabSz="914400"/>
            <a:r>
              <a:rPr lang="en-US" sz="2800" i="0" dirty="0" smtClean="0">
                <a:latin typeface="Times New Roman" pitchFamily="18" charset="0"/>
                <a:cs typeface="Times New Roman" pitchFamily="18" charset="0"/>
              </a:rPr>
              <a:t>Super Dual </a:t>
            </a:r>
            <a:r>
              <a:rPr lang="en-US" sz="2800" i="0" dirty="0" err="1" smtClean="0">
                <a:latin typeface="Times New Roman" pitchFamily="18" charset="0"/>
                <a:cs typeface="Times New Roman" pitchFamily="18" charset="0"/>
              </a:rPr>
              <a:t>Auroral</a:t>
            </a:r>
            <a:r>
              <a:rPr lang="en-US" sz="2800" i="0" dirty="0" smtClean="0">
                <a:latin typeface="Times New Roman" pitchFamily="18" charset="0"/>
                <a:cs typeface="Times New Roman" pitchFamily="18" charset="0"/>
              </a:rPr>
              <a:t> Radar Network </a:t>
            </a:r>
          </a:p>
        </p:txBody>
      </p:sp>
      <p:pic>
        <p:nvPicPr>
          <p:cNvPr id="5127" name="Picture 4" descr="Space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34313" y="0"/>
            <a:ext cx="2041525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2" name="Picture 10" descr="north_all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33119" y="1752600"/>
            <a:ext cx="4664107" cy="4800600"/>
          </a:xfrm>
          <a:noFill/>
          <a:ln/>
        </p:spPr>
      </p:pic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6157119" y="2819400"/>
            <a:ext cx="1326004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chemeClr val="accent2"/>
                </a:solidFill>
              </a:rPr>
              <a:t>PolarDARN</a:t>
            </a:r>
            <a:endParaRPr lang="en-US" sz="1800" dirty="0">
              <a:solidFill>
                <a:schemeClr val="accent2"/>
              </a:solidFill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080919" y="1371600"/>
            <a:ext cx="2191626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Northern Hemisphere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4861719" y="2438400"/>
            <a:ext cx="1095172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Hokkaido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5928519" y="6400800"/>
            <a:ext cx="121058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Blackstone</a:t>
            </a: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7681119" y="6324600"/>
            <a:ext cx="935641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Wallops</a:t>
            </a:r>
          </a:p>
        </p:txBody>
      </p:sp>
      <p:sp>
        <p:nvSpPr>
          <p:cNvPr id="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3519" y="1752600"/>
            <a:ext cx="4121150" cy="5029200"/>
          </a:xfrm>
        </p:spPr>
        <p:txBody>
          <a:bodyPr/>
          <a:lstStyle/>
          <a:p>
            <a:pPr>
              <a:spcAft>
                <a:spcPct val="20000"/>
              </a:spcAft>
              <a:buSzPct val="70000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Networks of high latitude HF radars have been built in both the northern and southern hemispheres. </a:t>
            </a:r>
          </a:p>
          <a:p>
            <a:pPr>
              <a:spcAft>
                <a:spcPct val="20000"/>
              </a:spcAft>
              <a:buSzPct val="70000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the north recent  construction has taken place at polar and mid-latitudes.</a:t>
            </a:r>
          </a:p>
          <a:p>
            <a:pPr>
              <a:spcAft>
                <a:spcPct val="20000"/>
              </a:spcAft>
              <a:buSzPct val="70000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There are important synergies with the existing UAF incoherent scatter radar facilities and with the AMISR project.</a:t>
            </a:r>
          </a:p>
          <a:p>
            <a:pPr>
              <a:spcAft>
                <a:spcPct val="20000"/>
              </a:spcAft>
              <a:buSzPct val="70000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Combining observations from all the radars gives a global-scale view.</a:t>
            </a:r>
          </a:p>
          <a:p>
            <a:pPr>
              <a:spcAft>
                <a:spcPct val="20000"/>
              </a:spcAft>
              <a:buSzPct val="70000"/>
              <a:buNone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47713" y="228600"/>
            <a:ext cx="7772400" cy="985838"/>
          </a:xfrm>
        </p:spPr>
        <p:txBody>
          <a:bodyPr/>
          <a:lstStyle/>
          <a:p>
            <a:pPr defTabSz="914400"/>
            <a:r>
              <a:rPr lang="en-US" sz="2800" i="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i="0" dirty="0" err="1" smtClean="0">
                <a:latin typeface="Times New Roman" pitchFamily="18" charset="0"/>
                <a:cs typeface="Times New Roman" pitchFamily="18" charset="0"/>
              </a:rPr>
              <a:t>SuperDARN</a:t>
            </a:r>
            <a:r>
              <a:rPr lang="en-US" sz="2800" i="0" dirty="0" smtClean="0">
                <a:latin typeface="Times New Roman" pitchFamily="18" charset="0"/>
                <a:cs typeface="Times New Roman" pitchFamily="18" charset="0"/>
              </a:rPr>
              <a:t> Collaboration</a:t>
            </a:r>
          </a:p>
        </p:txBody>
      </p:sp>
      <p:pic>
        <p:nvPicPr>
          <p:cNvPr id="5127" name="Picture 4" descr="Space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34313" y="0"/>
            <a:ext cx="2041525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46919" y="1447800"/>
            <a:ext cx="8305800" cy="5029200"/>
          </a:xfrm>
        </p:spPr>
        <p:txBody>
          <a:bodyPr/>
          <a:lstStyle/>
          <a:p>
            <a:pPr>
              <a:spcAft>
                <a:spcPct val="20000"/>
              </a:spcAft>
              <a:buSzPct val="70000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SuperDARN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Cooperative Agreement funds the operation of four of the radars. The U.S. research community thereby gains access to the entire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SuperDARN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database.</a:t>
            </a:r>
          </a:p>
          <a:p>
            <a:pPr>
              <a:spcAft>
                <a:spcPct val="20000"/>
              </a:spcAft>
              <a:buSzPct val="70000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radars are operated with common operating software. </a:t>
            </a:r>
          </a:p>
          <a:p>
            <a:pPr>
              <a:spcAft>
                <a:spcPct val="20000"/>
              </a:spcAft>
              <a:buSzPct val="70000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data are produced in common formats .</a:t>
            </a:r>
          </a:p>
          <a:p>
            <a:pPr>
              <a:spcAft>
                <a:spcPct val="20000"/>
              </a:spcAft>
              <a:buSzPct val="70000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Much of the radar operating equipment has been developed jointly and can be shared between sites.</a:t>
            </a:r>
          </a:p>
          <a:p>
            <a:pPr>
              <a:spcAft>
                <a:spcPct val="20000"/>
              </a:spcAft>
              <a:buSzPct val="70000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radars operate continuously and follow a common schedule.</a:t>
            </a:r>
          </a:p>
          <a:p>
            <a:pPr>
              <a:spcAft>
                <a:spcPct val="20000"/>
              </a:spcAft>
              <a:buSzPct val="70000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Innovations in software and hardware can be easily shared between the collaborating institutions.</a:t>
            </a:r>
          </a:p>
          <a:p>
            <a:pPr>
              <a:spcAft>
                <a:spcPct val="20000"/>
              </a:spcAft>
              <a:buSzPct val="70000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activities of the collaboration are coordinated by working groups with oversight from a PI committee.</a:t>
            </a:r>
          </a:p>
          <a:p>
            <a:pPr>
              <a:spcAft>
                <a:spcPct val="20000"/>
              </a:spcAft>
              <a:buSzPct val="70000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 annual meeting provides a forum to review operations, make plans, and present research findings.</a:t>
            </a:r>
          </a:p>
          <a:p>
            <a:pPr>
              <a:spcAft>
                <a:spcPct val="20000"/>
              </a:spcAft>
              <a:buSzPct val="70000"/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ct val="20000"/>
              </a:spcAft>
              <a:buSzPct val="70000"/>
              <a:buNone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perDARN">
  <a:themeElements>
    <a:clrScheme name="SuperDAR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uperDAR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uperDAR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perDAR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perDAR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perDAR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perDAR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perDAR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perDAR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Office\Templates\SuperDARN.pot</Template>
  <TotalTime>49346</TotalTime>
  <Words>1112</Words>
  <Application>Microsoft PowerPoint</Application>
  <PresentationFormat>Custom</PresentationFormat>
  <Paragraphs>170</Paragraphs>
  <Slides>19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SuperDARN</vt:lpstr>
      <vt:lpstr>Equation</vt:lpstr>
      <vt:lpstr>UARS Facilities Workshop:  The SuperDARN Upper Atmosphere Facility</vt:lpstr>
      <vt:lpstr>Changes in the Management of SuperDARN</vt:lpstr>
      <vt:lpstr>Changes in the Management of SuperDARN</vt:lpstr>
      <vt:lpstr>SuperDARN HF Radar at  Goose Bay, Labrador</vt:lpstr>
      <vt:lpstr>Super Dual Auroral Radar Network </vt:lpstr>
      <vt:lpstr> The SuperDARN Upper Atmosphere Facility  </vt:lpstr>
      <vt:lpstr>SuperDARN  PI  Institutions</vt:lpstr>
      <vt:lpstr>Super Dual Auroral Radar Network </vt:lpstr>
      <vt:lpstr>The SuperDARN Collaboration</vt:lpstr>
      <vt:lpstr>Map of Doppler Velocity Obtained with a SuperDARN radar</vt:lpstr>
      <vt:lpstr>Slide 11</vt:lpstr>
      <vt:lpstr>Slide 12</vt:lpstr>
      <vt:lpstr>Time series of SAPS velocity observed with the Wallops SuperDARN radar</vt:lpstr>
      <vt:lpstr>SuperDARN data products</vt:lpstr>
      <vt:lpstr>Distribution of data as a facility</vt:lpstr>
      <vt:lpstr>Providing Access to SuperDARN Data Products</vt:lpstr>
      <vt:lpstr>SuperDARN: Community Support</vt:lpstr>
      <vt:lpstr>The SuperDARN Facility:  Budget Realities</vt:lpstr>
      <vt:lpstr>The SuperDARN Facility:  Personnel Realities</vt:lpstr>
    </vt:vector>
  </TitlesOfParts>
  <Company>JHU/APL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Techniques for Spectral Analysis of Radar Signals</dc:title>
  <dc:creator>Raymond A. Greenwald</dc:creator>
  <cp:lastModifiedBy> </cp:lastModifiedBy>
  <cp:revision>347</cp:revision>
  <dcterms:created xsi:type="dcterms:W3CDTF">2002-05-12T17:05:50Z</dcterms:created>
  <dcterms:modified xsi:type="dcterms:W3CDTF">2008-09-22T14:53:12Z</dcterms:modified>
</cp:coreProperties>
</file>