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402" r:id="rId3"/>
    <p:sldId id="416" r:id="rId4"/>
    <p:sldId id="427" r:id="rId5"/>
    <p:sldId id="425" r:id="rId6"/>
    <p:sldId id="428" r:id="rId7"/>
    <p:sldId id="422" r:id="rId8"/>
    <p:sldId id="426" r:id="rId9"/>
    <p:sldId id="429" r:id="rId10"/>
    <p:sldId id="431" r:id="rId11"/>
    <p:sldId id="423" r:id="rId12"/>
    <p:sldId id="414" r:id="rId13"/>
    <p:sldId id="421" r:id="rId14"/>
    <p:sldId id="434" r:id="rId15"/>
    <p:sldId id="433" r:id="rId16"/>
    <p:sldId id="432" r:id="rId17"/>
    <p:sldId id="436" r:id="rId18"/>
  </p:sldIdLst>
  <p:sldSz cx="9875838" cy="7315200"/>
  <p:notesSz cx="6934200" cy="92344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FF00"/>
    <a:srgbClr val="0066FF"/>
    <a:srgbClr val="66FF33"/>
    <a:srgbClr val="990000"/>
    <a:srgbClr val="99FF33"/>
    <a:srgbClr val="000099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405" autoAdjust="0"/>
    <p:restoredTop sz="94654" autoAdjust="0"/>
  </p:normalViewPr>
  <p:slideViewPr>
    <p:cSldViewPr>
      <p:cViewPr>
        <p:scale>
          <a:sx n="66" d="100"/>
          <a:sy n="66" d="100"/>
        </p:scale>
        <p:origin x="-1098" y="-168"/>
      </p:cViewPr>
      <p:guideLst>
        <p:guide orient="horz" pos="2304"/>
        <p:guide pos="3110"/>
      </p:guideLst>
    </p:cSldViewPr>
  </p:slideViewPr>
  <p:outlineViewPr>
    <p:cViewPr>
      <p:scale>
        <a:sx n="33" d="100"/>
        <a:sy n="33" d="100"/>
      </p:scale>
      <p:origin x="48" y="276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6.xml"/><Relationship Id="rId2" Type="http://schemas.openxmlformats.org/officeDocument/2006/relationships/slide" Target="slides/slide1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772525"/>
            <a:ext cx="3005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/>
            </a:lvl1pPr>
          </a:lstStyle>
          <a:p>
            <a:pPr>
              <a:defRPr/>
            </a:pPr>
            <a:fld id="{4289C2A1-879A-4809-BAD0-71BD90708E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30300" y="692150"/>
            <a:ext cx="4673600" cy="34639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3738" y="4386263"/>
            <a:ext cx="5546725" cy="41560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574" y="8771848"/>
            <a:ext cx="3005121" cy="461114"/>
          </a:xfrm>
          <a:prstGeom prst="rect">
            <a:avLst/>
          </a:prstGeom>
          <a:ln/>
        </p:spPr>
        <p:txBody>
          <a:bodyPr lIns="87389" tIns="43695" rIns="87389" bIns="43695"/>
          <a:lstStyle/>
          <a:p>
            <a:fld id="{5094DF06-5839-4996-8AC0-2F5BA047C6F5}" type="slidenum">
              <a:rPr lang="en-US"/>
              <a:pPr/>
              <a:t>10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3738"/>
            <a:ext cx="4673600" cy="3462337"/>
          </a:xfrm>
          <a:prstGeom prst="rect">
            <a:avLst/>
          </a:prstGeo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22" y="4386688"/>
            <a:ext cx="5546758" cy="4154603"/>
          </a:xfrm>
          <a:prstGeom prst="rect">
            <a:avLst/>
          </a:prstGeom>
        </p:spPr>
        <p:txBody>
          <a:bodyPr lIns="87389" tIns="43695" rIns="87389" bIns="4369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92150"/>
            <a:ext cx="46736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3738" y="4386263"/>
            <a:ext cx="5546725" cy="4156075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8713" y="692150"/>
            <a:ext cx="4676775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4386263"/>
            <a:ext cx="5546725" cy="4156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91" tIns="46195" rIns="92391" bIns="4619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775" y="8771161"/>
            <a:ext cx="3004820" cy="461724"/>
          </a:xfrm>
          <a:prstGeom prst="rect">
            <a:avLst/>
          </a:prstGeom>
          <a:ln/>
        </p:spPr>
        <p:txBody>
          <a:bodyPr lIns="92391" tIns="46195" rIns="92391" bIns="46195"/>
          <a:lstStyle/>
          <a:p>
            <a:fld id="{300AE8A7-E3BC-4D66-9372-E6CDAC8A1BAC}" type="slidenum">
              <a:rPr lang="en-US"/>
              <a:pPr/>
              <a:t>13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30300" y="692150"/>
            <a:ext cx="4673600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560" y="4386382"/>
            <a:ext cx="5085080" cy="41555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91" tIns="46195" rIns="92391" bIns="4619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30300" y="692150"/>
            <a:ext cx="4673600" cy="346392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693420" y="4386382"/>
            <a:ext cx="5547360" cy="4155520"/>
          </a:xfrm>
          <a:prstGeom prst="rect">
            <a:avLst/>
          </a:prstGeom>
          <a:noFill/>
        </p:spPr>
        <p:txBody>
          <a:bodyPr wrap="square" lIns="92391" tIns="46195" rIns="92391" bIns="4619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xfrm>
            <a:off x="3927775" y="8771161"/>
            <a:ext cx="3004820" cy="461724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lIns="92391" tIns="46195" rIns="92391" bIns="46195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56CE2DF-ECFC-492B-8BA0-C7C254B2D9D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775" y="8771161"/>
            <a:ext cx="3004820" cy="461724"/>
          </a:xfrm>
          <a:prstGeom prst="rect">
            <a:avLst/>
          </a:prstGeom>
          <a:noFill/>
        </p:spPr>
        <p:txBody>
          <a:bodyPr lIns="92391" tIns="46195" rIns="92391" bIns="46195"/>
          <a:lstStyle/>
          <a:p>
            <a:fld id="{F414376B-42BC-4A03-A4B4-7787491AA2B9}" type="slidenum">
              <a:rPr lang="en-US"/>
              <a:pPr/>
              <a:t>15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5700" y="692587"/>
            <a:ext cx="4622800" cy="346293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420" y="4386382"/>
            <a:ext cx="5547360" cy="41555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2391" tIns="46195" rIns="92391" bIns="46195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8713" y="692150"/>
            <a:ext cx="4676775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3738" y="4386263"/>
            <a:ext cx="5546725" cy="4156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391" tIns="46195" rIns="92391" bIns="46195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574" y="8771848"/>
            <a:ext cx="3005121" cy="461114"/>
          </a:xfrm>
          <a:prstGeom prst="rect">
            <a:avLst/>
          </a:prstGeom>
          <a:ln/>
        </p:spPr>
        <p:txBody>
          <a:bodyPr lIns="87389" tIns="43695" rIns="87389" bIns="43695"/>
          <a:lstStyle/>
          <a:p>
            <a:fld id="{5094DF06-5839-4996-8AC0-2F5BA047C6F5}" type="slidenum">
              <a:rPr lang="en-US"/>
              <a:pPr/>
              <a:t>17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3738"/>
            <a:ext cx="4673600" cy="3462337"/>
          </a:xfrm>
          <a:prstGeom prst="rect">
            <a:avLst/>
          </a:prstGeo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22" y="4386688"/>
            <a:ext cx="5546758" cy="4154603"/>
          </a:xfrm>
          <a:prstGeom prst="rect">
            <a:avLst/>
          </a:prstGeom>
        </p:spPr>
        <p:txBody>
          <a:bodyPr lIns="87389" tIns="43695" rIns="87389" bIns="4369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574" y="8771848"/>
            <a:ext cx="3005121" cy="461114"/>
          </a:xfrm>
          <a:prstGeom prst="rect">
            <a:avLst/>
          </a:prstGeom>
          <a:ln/>
        </p:spPr>
        <p:txBody>
          <a:bodyPr lIns="87389" tIns="43695" rIns="87389" bIns="43695"/>
          <a:lstStyle/>
          <a:p>
            <a:fld id="{5094DF06-5839-4996-8AC0-2F5BA047C6F5}" type="slidenum">
              <a:rPr lang="en-US"/>
              <a:pPr/>
              <a:t>2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3738"/>
            <a:ext cx="4673600" cy="3462337"/>
          </a:xfrm>
          <a:prstGeom prst="rect">
            <a:avLst/>
          </a:prstGeo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22" y="4386688"/>
            <a:ext cx="5546758" cy="4154603"/>
          </a:xfrm>
          <a:prstGeom prst="rect">
            <a:avLst/>
          </a:prstGeom>
        </p:spPr>
        <p:txBody>
          <a:bodyPr lIns="87389" tIns="43695" rIns="87389" bIns="4369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30300" y="693738"/>
            <a:ext cx="4673600" cy="3462337"/>
          </a:xfrm>
          <a:prstGeom prst="rect">
            <a:avLst/>
          </a:prstGeo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xfrm>
            <a:off x="693722" y="4386688"/>
            <a:ext cx="5546758" cy="4154603"/>
          </a:xfrm>
          <a:prstGeom prst="rect">
            <a:avLst/>
          </a:prstGeom>
          <a:noFill/>
          <a:ln/>
        </p:spPr>
        <p:txBody>
          <a:bodyPr lIns="87389" tIns="43695" rIns="87389" bIns="43695"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27574" y="8771848"/>
            <a:ext cx="3005121" cy="461114"/>
          </a:xfrm>
          <a:prstGeom prst="rect">
            <a:avLst/>
          </a:prstGeom>
          <a:noFill/>
        </p:spPr>
        <p:txBody>
          <a:bodyPr lIns="87389" tIns="43695" rIns="87389" bIns="43695"/>
          <a:lstStyle/>
          <a:p>
            <a:pPr defTabSz="923959"/>
            <a:fld id="{B8A33537-2DDF-4899-B2C7-D0EAE7F1EE5C}" type="slidenum">
              <a:rPr lang="en-US" smtClean="0"/>
              <a:pPr defTabSz="923959"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574" y="8771848"/>
            <a:ext cx="3005121" cy="461114"/>
          </a:xfrm>
          <a:prstGeom prst="rect">
            <a:avLst/>
          </a:prstGeom>
          <a:ln/>
        </p:spPr>
        <p:txBody>
          <a:bodyPr lIns="87389" tIns="43695" rIns="87389" bIns="43695"/>
          <a:lstStyle/>
          <a:p>
            <a:fld id="{5094DF06-5839-4996-8AC0-2F5BA047C6F5}" type="slidenum">
              <a:rPr lang="en-US"/>
              <a:pPr/>
              <a:t>4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3738"/>
            <a:ext cx="4673600" cy="3462337"/>
          </a:xfrm>
          <a:prstGeom prst="rect">
            <a:avLst/>
          </a:prstGeo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22" y="4386688"/>
            <a:ext cx="5546758" cy="4154603"/>
          </a:xfrm>
          <a:prstGeom prst="rect">
            <a:avLst/>
          </a:prstGeom>
        </p:spPr>
        <p:txBody>
          <a:bodyPr lIns="87389" tIns="43695" rIns="87389" bIns="4369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574" y="8771848"/>
            <a:ext cx="3005121" cy="461114"/>
          </a:xfrm>
          <a:prstGeom prst="rect">
            <a:avLst/>
          </a:prstGeom>
          <a:ln/>
        </p:spPr>
        <p:txBody>
          <a:bodyPr lIns="87389" tIns="43695" rIns="87389" bIns="43695"/>
          <a:lstStyle/>
          <a:p>
            <a:fld id="{C9B45564-CA94-4865-AA63-B337D4E3CCC6}" type="slidenum">
              <a:rPr lang="en-US"/>
              <a:pPr/>
              <a:t>5</a:t>
            </a:fld>
            <a:endParaRPr lang="en-US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3738"/>
            <a:ext cx="4673600" cy="3462337"/>
          </a:xfrm>
          <a:prstGeom prst="rect">
            <a:avLst/>
          </a:prstGeom>
          <a:ln/>
        </p:spPr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22" y="4386688"/>
            <a:ext cx="5546758" cy="4154603"/>
          </a:xfrm>
          <a:prstGeom prst="rect">
            <a:avLst/>
          </a:prstGeom>
        </p:spPr>
        <p:txBody>
          <a:bodyPr lIns="87389" tIns="43695" rIns="87389" bIns="4369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574" y="8771848"/>
            <a:ext cx="3005121" cy="461114"/>
          </a:xfrm>
          <a:prstGeom prst="rect">
            <a:avLst/>
          </a:prstGeom>
          <a:ln/>
        </p:spPr>
        <p:txBody>
          <a:bodyPr lIns="87389" tIns="43695" rIns="87389" bIns="43695"/>
          <a:lstStyle/>
          <a:p>
            <a:fld id="{5094DF06-5839-4996-8AC0-2F5BA047C6F5}" type="slidenum">
              <a:rPr lang="en-US"/>
              <a:pPr/>
              <a:t>6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3738"/>
            <a:ext cx="4673600" cy="3462337"/>
          </a:xfrm>
          <a:prstGeom prst="rect">
            <a:avLst/>
          </a:prstGeo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22" y="4386688"/>
            <a:ext cx="5546758" cy="4154603"/>
          </a:xfrm>
          <a:prstGeom prst="rect">
            <a:avLst/>
          </a:prstGeom>
        </p:spPr>
        <p:txBody>
          <a:bodyPr lIns="87389" tIns="43695" rIns="87389" bIns="4369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0300" y="692150"/>
            <a:ext cx="4673600" cy="34639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93420" y="4386382"/>
            <a:ext cx="5547360" cy="4155520"/>
          </a:xfrm>
          <a:prstGeom prst="rect">
            <a:avLst/>
          </a:prstGeom>
        </p:spPr>
        <p:txBody>
          <a:bodyPr lIns="92391" tIns="46195" rIns="92391" bIns="46195"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27775" y="8771161"/>
            <a:ext cx="3004820" cy="461724"/>
          </a:xfrm>
          <a:prstGeom prst="rect">
            <a:avLst/>
          </a:prstGeom>
        </p:spPr>
        <p:txBody>
          <a:bodyPr lIns="92391" tIns="46195" rIns="92391" bIns="46195"/>
          <a:lstStyle/>
          <a:p>
            <a:fld id="{36E92A39-8BAF-4725-9DEE-B0BC8889EBAC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574" y="8771848"/>
            <a:ext cx="3005121" cy="461114"/>
          </a:xfrm>
          <a:prstGeom prst="rect">
            <a:avLst/>
          </a:prstGeom>
          <a:ln/>
        </p:spPr>
        <p:txBody>
          <a:bodyPr lIns="87389" tIns="43695" rIns="87389" bIns="43695"/>
          <a:lstStyle/>
          <a:p>
            <a:fld id="{5094DF06-5839-4996-8AC0-2F5BA047C6F5}" type="slidenum">
              <a:rPr lang="en-US"/>
              <a:pPr/>
              <a:t>8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3738"/>
            <a:ext cx="4673600" cy="3462337"/>
          </a:xfrm>
          <a:prstGeom prst="rect">
            <a:avLst/>
          </a:prstGeo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22" y="4386688"/>
            <a:ext cx="5546758" cy="4154603"/>
          </a:xfrm>
          <a:prstGeom prst="rect">
            <a:avLst/>
          </a:prstGeom>
        </p:spPr>
        <p:txBody>
          <a:bodyPr lIns="87389" tIns="43695" rIns="87389" bIns="4369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927574" y="8771848"/>
            <a:ext cx="3005121" cy="461114"/>
          </a:xfrm>
          <a:prstGeom prst="rect">
            <a:avLst/>
          </a:prstGeom>
          <a:ln/>
        </p:spPr>
        <p:txBody>
          <a:bodyPr lIns="87389" tIns="43695" rIns="87389" bIns="43695"/>
          <a:lstStyle/>
          <a:p>
            <a:fld id="{5094DF06-5839-4996-8AC0-2F5BA047C6F5}" type="slidenum">
              <a:rPr lang="en-US"/>
              <a:pPr/>
              <a:t>9</a:t>
            </a:fld>
            <a:endParaRPr lang="en-US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0300" y="693738"/>
            <a:ext cx="4673600" cy="3462337"/>
          </a:xfrm>
          <a:prstGeom prst="rect">
            <a:avLst/>
          </a:prstGeom>
          <a:ln/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722" y="4386688"/>
            <a:ext cx="5546758" cy="4154603"/>
          </a:xfrm>
          <a:prstGeom prst="rect">
            <a:avLst/>
          </a:prstGeom>
        </p:spPr>
        <p:txBody>
          <a:bodyPr lIns="87389" tIns="43695" rIns="87389" bIns="43695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0" y="1381125"/>
            <a:ext cx="98742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0" y="1463675"/>
            <a:ext cx="9874250" cy="0"/>
          </a:xfrm>
          <a:prstGeom prst="line">
            <a:avLst/>
          </a:prstGeom>
          <a:noFill/>
          <a:ln w="50800">
            <a:solidFill>
              <a:srgbClr val="FF33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7" name="Picture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0" y="80963"/>
            <a:ext cx="12604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41363" y="2438400"/>
            <a:ext cx="8393112" cy="1219200"/>
          </a:xfrm>
        </p:spPr>
        <p:txBody>
          <a:bodyPr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1138" y="4144963"/>
            <a:ext cx="6913562" cy="18700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700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9" descr="DSC0214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347119" y="152400"/>
            <a:ext cx="7162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80963"/>
            <a:ext cx="2200275" cy="690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80963"/>
            <a:ext cx="6453187" cy="690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719" y="80963"/>
            <a:ext cx="7290594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41363" y="2112963"/>
            <a:ext cx="4119562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13325" y="2112963"/>
            <a:ext cx="412115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13325" y="4627563"/>
            <a:ext cx="4121150" cy="2362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4119" y="228600"/>
            <a:ext cx="8394700" cy="12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4700588"/>
            <a:ext cx="8394700" cy="14525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100388"/>
            <a:ext cx="8394700" cy="16002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1363" y="2112963"/>
            <a:ext cx="4119562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3325" y="2112963"/>
            <a:ext cx="412115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3" y="293688"/>
            <a:ext cx="888841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13" y="1636713"/>
            <a:ext cx="4364037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13" y="2319338"/>
            <a:ext cx="4364037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6500" y="1636713"/>
            <a:ext cx="4365625" cy="6826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6500" y="2319338"/>
            <a:ext cx="4365625" cy="42148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3" y="290513"/>
            <a:ext cx="3249612" cy="12398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0800" y="290513"/>
            <a:ext cx="5521325" cy="6243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13" y="1530350"/>
            <a:ext cx="3249612" cy="5003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163" y="5121275"/>
            <a:ext cx="5926137" cy="6032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35163" y="654050"/>
            <a:ext cx="5926137" cy="43894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5163" y="5724525"/>
            <a:ext cx="5926137" cy="858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8613" y="80963"/>
            <a:ext cx="83947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16" tIns="49459" rIns="98916" bIns="494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1363" y="2112963"/>
            <a:ext cx="83931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8916" tIns="49459" rIns="98916" bIns="494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7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6200" y="76200"/>
            <a:ext cx="97551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</p:sldLayoutIdLst>
  <p:txStyles>
    <p:titleStyle>
      <a:lvl1pPr algn="ctr" defTabSz="982663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ctr" defTabSz="982663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</a:defRPr>
      </a:lvl2pPr>
      <a:lvl3pPr algn="ctr" defTabSz="982663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</a:defRPr>
      </a:lvl3pPr>
      <a:lvl4pPr algn="ctr" defTabSz="982663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</a:defRPr>
      </a:lvl4pPr>
      <a:lvl5pPr algn="ctr" defTabSz="982663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</a:defRPr>
      </a:lvl5pPr>
      <a:lvl6pPr marL="457200" algn="ctr" defTabSz="982663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</a:defRPr>
      </a:lvl6pPr>
      <a:lvl7pPr marL="914400" algn="ctr" defTabSz="982663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</a:defRPr>
      </a:lvl7pPr>
      <a:lvl8pPr marL="1371600" algn="ctr" defTabSz="982663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</a:defRPr>
      </a:lvl8pPr>
      <a:lvl9pPr marL="1828800" algn="ctr" defTabSz="982663" rtl="0" eaLnBrk="0" fontAlgn="base" hangingPunct="0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</a:defRPr>
      </a:lvl9pPr>
    </p:titleStyle>
    <p:bodyStyle>
      <a:lvl1pPr marL="368300" indent="-368300" algn="l" defTabSz="982663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07975" algn="l" defTabSz="982663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227138" indent="-244475" algn="l" defTabSz="982663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719263" indent="-246063" algn="l" defTabSz="982663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209800" indent="-244475" algn="l" defTabSz="982663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667000" indent="-244475" algn="l" defTabSz="982663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3124200" indent="-244475" algn="l" defTabSz="982663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581400" indent="-244475" algn="l" defTabSz="982663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4038600" indent="-244475" algn="l" defTabSz="982663" rtl="0" eaLnBrk="0" fontAlgn="base" hangingPunct="0">
        <a:spcBef>
          <a:spcPct val="20000"/>
        </a:spcBef>
        <a:spcAft>
          <a:spcPct val="50000"/>
        </a:spcAft>
        <a:buClr>
          <a:srgbClr val="FF3300"/>
        </a:buClr>
        <a:buSzPct val="80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http://superdarn.jhuapl.edu/logo/fr.s.gif" TargetMode="External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" Type="http://schemas.openxmlformats.org/officeDocument/2006/relationships/image" Target="../media/image8.png"/><Relationship Id="rId21" Type="http://schemas.openxmlformats.org/officeDocument/2006/relationships/image" Target="http://superdarn.jhuapl.edu/logo/se.s.gif" TargetMode="External"/><Relationship Id="rId7" Type="http://schemas.openxmlformats.org/officeDocument/2006/relationships/image" Target="http://superdarn.jhuapl.edu/logo/au.s.gif" TargetMode="External"/><Relationship Id="rId12" Type="http://schemas.openxmlformats.org/officeDocument/2006/relationships/image" Target="../media/image13.png"/><Relationship Id="rId17" Type="http://schemas.openxmlformats.org/officeDocument/2006/relationships/image" Target="http://superdarn.jhuapl.edu/logo/it.s.gif" TargetMode="External"/><Relationship Id="rId25" Type="http://schemas.openxmlformats.org/officeDocument/2006/relationships/image" Target="http://superdarn.jhuapl.edu/logo/us.s.gif" TargetMode="Externa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http://superdarn.jhuapl.edu/logo/fi.s.gif" TargetMode="External"/><Relationship Id="rId24" Type="http://schemas.openxmlformats.org/officeDocument/2006/relationships/image" Target="../media/image19.png"/><Relationship Id="rId5" Type="http://schemas.openxmlformats.org/officeDocument/2006/relationships/image" Target="http://superdarn.jhuapl.edu/logo/superdarn.gif" TargetMode="External"/><Relationship Id="rId15" Type="http://schemas.openxmlformats.org/officeDocument/2006/relationships/image" Target="http://superdarn.jhuapl.edu/logo/is.s.gif" TargetMode="External"/><Relationship Id="rId23" Type="http://schemas.openxmlformats.org/officeDocument/2006/relationships/image" Target="http://superdarn.jhuapl.edu/logo/uk.s.gif" TargetMode="External"/><Relationship Id="rId10" Type="http://schemas.openxmlformats.org/officeDocument/2006/relationships/image" Target="../media/image12.png"/><Relationship Id="rId19" Type="http://schemas.openxmlformats.org/officeDocument/2006/relationships/image" Target="http://superdarn.jhuapl.edu/logo/jp.s.gif" TargetMode="External"/><Relationship Id="rId4" Type="http://schemas.openxmlformats.org/officeDocument/2006/relationships/image" Target="../media/image9.png"/><Relationship Id="rId9" Type="http://schemas.openxmlformats.org/officeDocument/2006/relationships/image" Target="http://superdarn.jhuapl.edu/logo/ca.s.gif" TargetMode="External"/><Relationship Id="rId14" Type="http://schemas.openxmlformats.org/officeDocument/2006/relationships/image" Target="../media/image14.png"/><Relationship Id="rId22" Type="http://schemas.openxmlformats.org/officeDocument/2006/relationships/image" Target="../media/image18.png"/><Relationship Id="rId27" Type="http://schemas.openxmlformats.org/officeDocument/2006/relationships/image" Target="http://superdarn.jhuapl.edu/logo/za.s.gi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6713" y="1676400"/>
            <a:ext cx="9296400" cy="1600200"/>
          </a:xfrm>
        </p:spPr>
        <p:txBody>
          <a:bodyPr/>
          <a:lstStyle/>
          <a:p>
            <a:r>
              <a:rPr lang="en-US" sz="2800" i="0" dirty="0" smtClean="0">
                <a:latin typeface="Times New Roman" pitchFamily="18" charset="0"/>
              </a:rPr>
              <a:t>UARS Facilities Workshop:</a:t>
            </a:r>
            <a:r>
              <a:rPr lang="en-US" sz="4800" i="0" dirty="0" smtClean="0">
                <a:latin typeface="Times New Roman" pitchFamily="18" charset="0"/>
              </a:rPr>
              <a:t/>
            </a:r>
            <a:br>
              <a:rPr lang="en-US" sz="4800" i="0" dirty="0" smtClean="0">
                <a:latin typeface="Times New Roman" pitchFamily="18" charset="0"/>
              </a:rPr>
            </a:br>
            <a:r>
              <a:rPr lang="en-US" sz="4800" i="0" dirty="0" smtClean="0">
                <a:latin typeface="Times New Roman" pitchFamily="18" charset="0"/>
              </a:rPr>
              <a:t/>
            </a:r>
            <a:br>
              <a:rPr lang="en-US" sz="4800" i="0" dirty="0" smtClean="0">
                <a:latin typeface="Times New Roman" pitchFamily="18" charset="0"/>
              </a:rPr>
            </a:br>
            <a:r>
              <a:rPr lang="en-US" sz="3200" i="0" dirty="0" smtClean="0">
                <a:latin typeface="Times New Roman" pitchFamily="18" charset="0"/>
              </a:rPr>
              <a:t>The </a:t>
            </a:r>
            <a:r>
              <a:rPr lang="en-US" sz="3200" i="0" dirty="0" err="1" smtClean="0">
                <a:latin typeface="Times New Roman" pitchFamily="18" charset="0"/>
              </a:rPr>
              <a:t>SuperDARN</a:t>
            </a:r>
            <a:r>
              <a:rPr lang="en-US" sz="3200" i="0" dirty="0" smtClean="0">
                <a:latin typeface="Times New Roman" pitchFamily="18" charset="0"/>
              </a:rPr>
              <a:t> Collaboration</a:t>
            </a:r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13519" y="3657600"/>
            <a:ext cx="9372600" cy="3276600"/>
          </a:xfrm>
        </p:spPr>
        <p:txBody>
          <a:bodyPr/>
          <a:lstStyle/>
          <a:p>
            <a:pPr defTabSz="914400">
              <a:lnSpc>
                <a:spcPct val="90000"/>
              </a:lnSpc>
              <a:defRPr/>
            </a:pPr>
            <a:endParaRPr lang="en-US" sz="1500" dirty="0" smtClean="0"/>
          </a:p>
          <a:p>
            <a:pPr defTabSz="914400">
              <a:lnSpc>
                <a:spcPct val="90000"/>
              </a:lnSpc>
              <a:defRPr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J.M.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Ruohoniemi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R.A. Greenwald, and J.B.H. Baker</a:t>
            </a:r>
          </a:p>
          <a:p>
            <a:pPr defTabSz="914400">
              <a:lnSpc>
                <a:spcPct val="90000"/>
              </a:lnSpc>
              <a:defRPr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The Bradley Department of Computer and Electrical Engineering</a:t>
            </a:r>
          </a:p>
          <a:p>
            <a:pPr defTabSz="914400">
              <a:lnSpc>
                <a:spcPct val="90000"/>
              </a:lnSpc>
              <a:defRPr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Virginia Polytechnic Institute and State University (Virginia Tech)</a:t>
            </a:r>
          </a:p>
          <a:p>
            <a:pPr defTabSz="914400">
              <a:lnSpc>
                <a:spcPct val="90000"/>
              </a:lnSpc>
              <a:defRPr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defTabSz="914400">
              <a:lnSpc>
                <a:spcPct val="90000"/>
              </a:lnSpc>
              <a:defRPr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E.R.Talaat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R. J. Barnes</a:t>
            </a:r>
          </a:p>
          <a:p>
            <a:pPr defTabSz="914400">
              <a:lnSpc>
                <a:spcPct val="90000"/>
              </a:lnSpc>
              <a:defRPr/>
            </a:pPr>
            <a:r>
              <a:rPr lang="en-US" sz="1800" i="1" dirty="0" smtClean="0">
                <a:latin typeface="Times New Roman" pitchFamily="18" charset="0"/>
                <a:cs typeface="Times New Roman" pitchFamily="18" charset="0"/>
              </a:rPr>
              <a:t>The Johns Hopkins University Applied Physics Laboratory</a:t>
            </a:r>
          </a:p>
          <a:p>
            <a:pPr defTabSz="914400">
              <a:lnSpc>
                <a:spcPct val="90000"/>
              </a:lnSpc>
              <a:defRPr/>
            </a:pPr>
            <a:endParaRPr lang="en-US" sz="2400" b="1" i="1" dirty="0" smtClean="0">
              <a:latin typeface="Times New Roman" pitchFamily="18" charset="0"/>
            </a:endParaRPr>
          </a:p>
          <a:p>
            <a:pPr defTabSz="914400">
              <a:lnSpc>
                <a:spcPct val="90000"/>
              </a:lnSpc>
              <a:defRPr/>
            </a:pPr>
            <a:endParaRPr lang="en-US" sz="2000" b="1" i="1" baseline="30000" dirty="0" smtClean="0">
              <a:latin typeface="Times New Roman" pitchFamily="18" charset="0"/>
            </a:endParaRPr>
          </a:p>
        </p:txBody>
      </p:sp>
      <p:pic>
        <p:nvPicPr>
          <p:cNvPr id="3076" name="Picture 4" descr="Space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805113" cy="1371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1376" y="487680"/>
            <a:ext cx="6913087" cy="487680"/>
          </a:xfrm>
        </p:spPr>
        <p:txBody>
          <a:bodyPr/>
          <a:lstStyle/>
          <a:p>
            <a: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i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091" y="1295400"/>
            <a:ext cx="8394462" cy="553212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Relations are maintained via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emails and mailing lists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visits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working groups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shared research projects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 annual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meeting.</a:t>
            </a:r>
          </a:p>
          <a:p>
            <a:pPr>
              <a:lnSpc>
                <a:spcPct val="8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SuperDARN</a:t>
            </a:r>
            <a:r>
              <a:rPr lang="en-US" sz="2800" dirty="0" smtClean="0"/>
              <a:t> Meeting 2006</a:t>
            </a:r>
            <a:br>
              <a:rPr lang="en-US" sz="2800" dirty="0" smtClean="0"/>
            </a:br>
            <a:r>
              <a:rPr lang="en-US" sz="2800" dirty="0" smtClean="0"/>
              <a:t>Chincoteague, Virginia</a:t>
            </a:r>
            <a:endParaRPr lang="en-US" sz="2800" dirty="0"/>
          </a:p>
        </p:txBody>
      </p:sp>
      <p:pic>
        <p:nvPicPr>
          <p:cNvPr id="3" name="Picture 2" descr="Chincoteag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51719" y="1524000"/>
            <a:ext cx="7391400" cy="5543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228600"/>
            <a:ext cx="7772400" cy="985838"/>
          </a:xfrm>
        </p:spPr>
        <p:txBody>
          <a:bodyPr/>
          <a:lstStyle/>
          <a:p>
            <a:pPr defTabSz="914400"/>
            <a:r>
              <a:rPr lang="en-US" sz="2800" i="0" dirty="0" smtClean="0">
                <a:latin typeface="Times New Roman" pitchFamily="18" charset="0"/>
                <a:cs typeface="Times New Roman" pitchFamily="18" charset="0"/>
              </a:rPr>
              <a:t>Super Dual </a:t>
            </a:r>
            <a:r>
              <a:rPr lang="en-US" sz="2800" i="0" dirty="0" err="1" smtClean="0">
                <a:latin typeface="Times New Roman" pitchFamily="18" charset="0"/>
                <a:cs typeface="Times New Roman" pitchFamily="18" charset="0"/>
              </a:rPr>
              <a:t>Auroral</a:t>
            </a:r>
            <a:r>
              <a:rPr lang="en-US" sz="2800" i="0" dirty="0" smtClean="0">
                <a:latin typeface="Times New Roman" pitchFamily="18" charset="0"/>
                <a:cs typeface="Times New Roman" pitchFamily="18" charset="0"/>
              </a:rPr>
              <a:t> Radar Network </a:t>
            </a:r>
          </a:p>
        </p:txBody>
      </p:sp>
      <p:pic>
        <p:nvPicPr>
          <p:cNvPr id="5127" name="Picture 4" descr="Space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4313" y="0"/>
            <a:ext cx="2041525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2" name="Picture 10" descr="north_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33119" y="1752600"/>
            <a:ext cx="4664107" cy="4800600"/>
          </a:xfrm>
          <a:noFill/>
          <a:ln/>
        </p:spPr>
      </p:pic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157119" y="2819400"/>
            <a:ext cx="1326004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 err="1">
                <a:solidFill>
                  <a:schemeClr val="accent2"/>
                </a:solidFill>
              </a:rPr>
              <a:t>PolarDARN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6080919" y="1371600"/>
            <a:ext cx="219162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Northern Hemisphere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4861719" y="2438400"/>
            <a:ext cx="109517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Hokkaido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928519" y="6400800"/>
            <a:ext cx="121058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Blackstone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7681119" y="6324600"/>
            <a:ext cx="935641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</a:rPr>
              <a:t>Wallops</a:t>
            </a:r>
          </a:p>
        </p:txBody>
      </p:sp>
      <p:sp>
        <p:nvSpPr>
          <p:cNvPr id="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519" y="1524000"/>
            <a:ext cx="4121150" cy="5257800"/>
          </a:xfrm>
        </p:spPr>
        <p:txBody>
          <a:bodyPr/>
          <a:lstStyle/>
          <a:p>
            <a:pPr>
              <a:spcAft>
                <a:spcPct val="20000"/>
              </a:spcAft>
              <a:buSzPct val="70000"/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What is the impetus for cooperation?  </a:t>
            </a:r>
          </a:p>
          <a:p>
            <a:pPr>
              <a:spcAft>
                <a:spcPct val="20000"/>
              </a:spcAft>
              <a:buSzPct val="70000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20000"/>
              </a:spcAft>
              <a:buSzPct val="7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obvious benefits to working together!</a:t>
            </a:r>
          </a:p>
          <a:p>
            <a:pPr>
              <a:spcAft>
                <a:spcPct val="20000"/>
              </a:spcAft>
              <a:buSzPct val="70000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20000"/>
              </a:spcAft>
              <a:buSzPct val="70000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20000"/>
              </a:spcAft>
              <a:buSzPct val="70000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20000"/>
              </a:spcAft>
              <a:buSzPct val="70000"/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46896" y="1544320"/>
            <a:ext cx="8394462" cy="438912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600" b="1" dirty="0"/>
              <a:t>Global Convection Maps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600" b="1" dirty="0"/>
          </a:p>
          <a:p>
            <a:pPr lvl="2">
              <a:lnSpc>
                <a:spcPct val="90000"/>
              </a:lnSpc>
            </a:pPr>
            <a:r>
              <a:rPr lang="en-US" sz="1900" b="1" dirty="0"/>
              <a:t>1997-Present</a:t>
            </a:r>
          </a:p>
          <a:p>
            <a:pPr lvl="2">
              <a:lnSpc>
                <a:spcPct val="90000"/>
              </a:lnSpc>
            </a:pPr>
            <a:r>
              <a:rPr lang="en-US" sz="1900" b="1" dirty="0"/>
              <a:t>10 Minute cadence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057466" y="243840"/>
            <a:ext cx="4331056" cy="6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234" tIns="49117" rIns="98234" bIns="49117">
            <a:spAutoFit/>
          </a:bodyPr>
          <a:lstStyle/>
          <a:p>
            <a:r>
              <a:rPr lang="en-US" sz="3400" b="1" dirty="0" err="1" smtClean="0"/>
              <a:t>SuperDARN</a:t>
            </a:r>
            <a:r>
              <a:rPr lang="en-US" sz="3400" b="1" dirty="0" smtClean="0"/>
              <a:t> Web Site</a:t>
            </a:r>
            <a:endParaRPr lang="en-US" sz="3400" b="1" dirty="0"/>
          </a:p>
        </p:txBody>
      </p:sp>
      <p:pic>
        <p:nvPicPr>
          <p:cNvPr id="41988" name="Picture 4" descr="sd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2296" y="2600960"/>
            <a:ext cx="4363542" cy="4531360"/>
          </a:xfrm>
          <a:prstGeom prst="rect">
            <a:avLst/>
          </a:prstGeom>
          <a:noFill/>
        </p:spPr>
      </p:pic>
      <p:pic>
        <p:nvPicPr>
          <p:cNvPr id="41989" name="Picture 5" descr="sd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44127" y="1300480"/>
            <a:ext cx="4363544" cy="4531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746919" y="304800"/>
            <a:ext cx="8888254" cy="850053"/>
          </a:xfrm>
        </p:spPr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Blackstone/Wallops View of Plasma Flow Bursts Across North America </a:t>
            </a:r>
          </a:p>
        </p:txBody>
      </p:sp>
      <p:pic>
        <p:nvPicPr>
          <p:cNvPr id="16389" name="Picture 5" descr="bks-w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42319" y="1143000"/>
            <a:ext cx="6048951" cy="5974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057466" y="243840"/>
            <a:ext cx="4419222" cy="62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8234" tIns="49117" rIns="98234" bIns="49117">
            <a:spAutoFit/>
          </a:bodyPr>
          <a:lstStyle/>
          <a:p>
            <a:r>
              <a:rPr lang="en-US" sz="3400" b="1" dirty="0"/>
              <a:t>Software Development</a:t>
            </a:r>
          </a:p>
        </p:txBody>
      </p:sp>
      <p:pic>
        <p:nvPicPr>
          <p:cNvPr id="58373" name="Picture 5" descr="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6426" y="2113281"/>
            <a:ext cx="4442413" cy="437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740688" y="2113280"/>
            <a:ext cx="3291946" cy="4389120"/>
          </a:xfrm>
          <a:noFill/>
        </p:spPr>
        <p:txBody>
          <a:bodyPr/>
          <a:lstStyle/>
          <a:p>
            <a:pPr marL="654893" indent="-654893" eaLnBrk="1" hangingPunct="1">
              <a:lnSpc>
                <a:spcPct val="90000"/>
              </a:lnSpc>
              <a:buNone/>
            </a:pPr>
            <a:r>
              <a:rPr lang="en-US" sz="2600" b="1" dirty="0" smtClean="0"/>
              <a:t>Analysis Tools</a:t>
            </a:r>
          </a:p>
          <a:p>
            <a:pPr marL="654893" indent="-654893" eaLnBrk="1" hangingPunct="1">
              <a:lnSpc>
                <a:spcPct val="90000"/>
              </a:lnSpc>
              <a:buNone/>
            </a:pPr>
            <a:r>
              <a:rPr lang="en-US" sz="1500" b="1" dirty="0" smtClean="0"/>
              <a:t>Multiple data sets can be combined and plotted.</a:t>
            </a:r>
            <a:endParaRPr lang="en-US" sz="2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47713" y="228600"/>
            <a:ext cx="7772400" cy="985838"/>
          </a:xfrm>
        </p:spPr>
        <p:txBody>
          <a:bodyPr/>
          <a:lstStyle/>
          <a:p>
            <a:pPr defTabSz="914400"/>
            <a:r>
              <a:rPr lang="en-US" sz="2800" i="0" dirty="0" smtClean="0">
                <a:latin typeface="Times New Roman" pitchFamily="18" charset="0"/>
                <a:cs typeface="Times New Roman" pitchFamily="18" charset="0"/>
              </a:rPr>
              <a:t>Benefits of the Collaboration</a:t>
            </a:r>
          </a:p>
        </p:txBody>
      </p:sp>
      <p:pic>
        <p:nvPicPr>
          <p:cNvPr id="5127" name="Picture 4" descr="Space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34313" y="0"/>
            <a:ext cx="2041525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46919" y="1600200"/>
            <a:ext cx="8305800" cy="5029200"/>
          </a:xfrm>
        </p:spPr>
        <p:txBody>
          <a:bodyPr/>
          <a:lstStyle/>
          <a:p>
            <a:pPr>
              <a:spcAft>
                <a:spcPct val="20000"/>
              </a:spcAft>
              <a:buSzPct val="7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Engagement in a highly visible international scientific enterprise with many leveraging benefits</a:t>
            </a:r>
          </a:p>
          <a:p>
            <a:pPr>
              <a:spcAft>
                <a:spcPct val="20000"/>
              </a:spcAft>
              <a:buSzPct val="7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Access to the entire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dataset, operating software, analysis software, etc.</a:t>
            </a:r>
          </a:p>
          <a:p>
            <a:pPr>
              <a:spcAft>
                <a:spcPct val="20000"/>
              </a:spcAft>
              <a:buSzPct val="7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Sharing of technical innovations</a:t>
            </a:r>
          </a:p>
          <a:p>
            <a:pPr>
              <a:spcAft>
                <a:spcPct val="20000"/>
              </a:spcAft>
              <a:buSzPct val="7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Sharing of expertise</a:t>
            </a:r>
          </a:p>
          <a:p>
            <a:pPr>
              <a:spcAft>
                <a:spcPct val="20000"/>
              </a:spcAft>
              <a:buSzPct val="7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Enhanced prospects for scientific collaboration</a:t>
            </a:r>
          </a:p>
          <a:p>
            <a:pPr>
              <a:spcAft>
                <a:spcPct val="20000"/>
              </a:spcAft>
              <a:buSzPct val="7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Access to students and junior researchers</a:t>
            </a:r>
          </a:p>
          <a:p>
            <a:pPr>
              <a:spcAft>
                <a:spcPct val="20000"/>
              </a:spcAft>
              <a:buSzPct val="7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Ease of movement of people between groups</a:t>
            </a:r>
          </a:p>
          <a:p>
            <a:pPr>
              <a:spcAft>
                <a:spcPct val="20000"/>
              </a:spcAft>
              <a:buSzPct val="70000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Support of partners when difficulties arise</a:t>
            </a:r>
          </a:p>
          <a:p>
            <a:pPr>
              <a:spcAft>
                <a:spcPct val="20000"/>
              </a:spcAft>
              <a:buSzPct val="70000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20000"/>
              </a:spcAft>
              <a:buSzPct val="70000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20000"/>
              </a:spcAft>
              <a:buSzPct val="70000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20000"/>
              </a:spcAft>
              <a:buSzPct val="70000"/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ct val="20000"/>
              </a:spcAft>
              <a:buSzPct val="70000"/>
              <a:buNone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1376" y="487680"/>
            <a:ext cx="6913087" cy="487680"/>
          </a:xfrm>
        </p:spPr>
        <p:txBody>
          <a:bodyPr/>
          <a:lstStyle/>
          <a:p>
            <a: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Upper Atmosphere Facility within the </a:t>
            </a:r>
            <a:r>
              <a:rPr lang="en-US" sz="280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Collaboration</a:t>
            </a:r>
            <a: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i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319" y="1371600"/>
            <a:ext cx="8394462" cy="553212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Aft>
                <a:spcPts val="36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UAF has ‘pride of place’ within the collaboration.</a:t>
            </a:r>
          </a:p>
          <a:p>
            <a:pPr>
              <a:lnSpc>
                <a:spcPct val="80000"/>
              </a:lnSpc>
              <a:spcAft>
                <a:spcPts val="36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relocation to Virginia Tech is making possible an expanded student program within the U.S.</a:t>
            </a:r>
          </a:p>
          <a:p>
            <a:pPr>
              <a:lnSpc>
                <a:spcPct val="80000"/>
              </a:lnSpc>
              <a:spcAft>
                <a:spcPts val="36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collaboration now includes having two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U.S.institutions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Virginia Tech and JHU/APL, work cooperatively.</a:t>
            </a:r>
          </a:p>
          <a:p>
            <a:pPr>
              <a:lnSpc>
                <a:spcPct val="80000"/>
              </a:lnSpc>
              <a:spcAft>
                <a:spcPts val="2400"/>
              </a:spcAft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1376" y="487680"/>
            <a:ext cx="6913087" cy="487680"/>
          </a:xfrm>
        </p:spPr>
        <p:txBody>
          <a:bodyPr/>
          <a:lstStyle/>
          <a:p>
            <a: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model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i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4519" y="1478280"/>
            <a:ext cx="8394462" cy="583692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Aft>
                <a:spcPts val="30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Super Dual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Auroral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Radar Network is often held up as a model of scientific collaboration.</a:t>
            </a:r>
          </a:p>
          <a:p>
            <a:pPr>
              <a:lnSpc>
                <a:spcPct val="80000"/>
              </a:lnSpc>
              <a:spcAft>
                <a:spcPts val="3000"/>
              </a:spcAft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was conceived as a system of radars built by individual institutions  and sharing a common purpose.</a:t>
            </a:r>
          </a:p>
          <a:p>
            <a:pPr>
              <a:lnSpc>
                <a:spcPct val="80000"/>
              </a:lnSpc>
              <a:spcAft>
                <a:spcPts val="30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How does the collaboration operate, what are the benefits, and what aspects are applicable to other consortia? </a:t>
            </a:r>
          </a:p>
          <a:p>
            <a:pPr>
              <a:lnSpc>
                <a:spcPct val="80000"/>
              </a:lnSpc>
              <a:spcAft>
                <a:spcPts val="300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Aft>
                <a:spcPts val="3000"/>
              </a:spcAft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04119" y="228600"/>
            <a:ext cx="7086600" cy="1219200"/>
          </a:xfrm>
        </p:spPr>
        <p:txBody>
          <a:bodyPr/>
          <a:lstStyle/>
          <a:p>
            <a:r>
              <a:rPr lang="en-US" dirty="0" err="1" smtClean="0"/>
              <a:t>SuperDARN</a:t>
            </a:r>
            <a:r>
              <a:rPr lang="en-US" dirty="0" smtClean="0"/>
              <a:t>  PI  Institutions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6896" y="1706880"/>
            <a:ext cx="6254697" cy="503936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700" dirty="0" smtClean="0"/>
              <a:t>Johns Hopkins University Applied Physics Laboratory (1983)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British Antarctic Survey (1988)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University of Saskatchewan, Canada (1993)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National Center for Scientific Research, France (1994)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National Institute for Polar Research, Japan (1995)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University of Leicester, England (1995)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University of KwaZulu-Natal, South Africa (1997)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University of Alaska (2000)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Communications Research Laboratory, Japan (2001)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La Trobe University, Australia (2001)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Nagoya University, Japan (2006)</a:t>
            </a:r>
          </a:p>
          <a:p>
            <a:pPr>
              <a:lnSpc>
                <a:spcPct val="90000"/>
              </a:lnSpc>
            </a:pPr>
            <a:r>
              <a:rPr lang="en-US" sz="1700" dirty="0" smtClean="0"/>
              <a:t>Virginia Tech (2008)</a:t>
            </a:r>
          </a:p>
        </p:txBody>
      </p:sp>
      <p:pic>
        <p:nvPicPr>
          <p:cNvPr id="7" name="Picture 6" descr="sou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919" y="4419600"/>
            <a:ext cx="2819400" cy="2667000"/>
          </a:xfrm>
          <a:prstGeom prst="rect">
            <a:avLst/>
          </a:prstGeom>
        </p:spPr>
      </p:pic>
      <p:pic>
        <p:nvPicPr>
          <p:cNvPr id="9" name="Picture 8" descr="nor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919" y="1295400"/>
            <a:ext cx="2793570" cy="2778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1376" y="487680"/>
            <a:ext cx="6913087" cy="487680"/>
          </a:xfrm>
        </p:spPr>
        <p:txBody>
          <a:bodyPr/>
          <a:lstStyle/>
          <a:p>
            <a: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Practical Requirements of the Collaboration</a:t>
            </a:r>
            <a:br>
              <a:rPr lang="en-US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i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091" y="1295400"/>
            <a:ext cx="8394462" cy="553212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Flexibility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groups have to respond to the demands of their funding agencies and host institutions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 is no attempt to direct the science programs of the participants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Cooperation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groups agree to abide by the terms of the PI agreement, which sets standards for scheduling the radars, operating modes, data distribution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Good will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There needs to be a spirit of cooperation. With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this is buttressed by a sense of strong mutual benefit.</a:t>
            </a:r>
          </a:p>
          <a:p>
            <a:pPr lvl="1">
              <a:lnSpc>
                <a:spcPct val="8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  <a:buNone/>
            </a:pP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5973" y="243840"/>
            <a:ext cx="6666191" cy="568960"/>
          </a:xfrm>
        </p:spPr>
        <p:txBody>
          <a:bodyPr/>
          <a:lstStyle/>
          <a:p>
            <a:r>
              <a:rPr lang="en-US" sz="3000" dirty="0" smtClean="0">
                <a:solidFill>
                  <a:schemeClr val="tx1"/>
                </a:solidFill>
              </a:rPr>
              <a:t>HF </a:t>
            </a:r>
            <a:r>
              <a:rPr lang="en-US" sz="3000" dirty="0">
                <a:solidFill>
                  <a:schemeClr val="tx1"/>
                </a:solidFill>
              </a:rPr>
              <a:t>Radar at </a:t>
            </a:r>
            <a:br>
              <a:rPr lang="en-US" sz="3000" dirty="0">
                <a:solidFill>
                  <a:schemeClr val="tx1"/>
                </a:solidFill>
              </a:rPr>
            </a:br>
            <a:r>
              <a:rPr lang="en-US" sz="3000" dirty="0">
                <a:solidFill>
                  <a:schemeClr val="tx1"/>
                </a:solidFill>
              </a:rPr>
              <a:t>Goose Bay, </a:t>
            </a:r>
            <a:r>
              <a:rPr lang="en-US" sz="3000" dirty="0" smtClean="0">
                <a:solidFill>
                  <a:schemeClr val="tx1"/>
                </a:solidFill>
              </a:rPr>
              <a:t>Labrador (since 1983)</a:t>
            </a:r>
            <a:endParaRPr lang="en-US" sz="3000" dirty="0">
              <a:solidFill>
                <a:schemeClr val="tx1"/>
              </a:solidFill>
            </a:endParaRPr>
          </a:p>
        </p:txBody>
      </p:sp>
      <p:pic>
        <p:nvPicPr>
          <p:cNvPr id="18739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29194" y="1625600"/>
            <a:ext cx="5020218" cy="3447627"/>
          </a:xfrm>
          <a:noFill/>
          <a:ln/>
        </p:spPr>
      </p:pic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2139765" y="2357120"/>
            <a:ext cx="6336996" cy="49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234" tIns="49117" rIns="98234" bIns="49117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600" dirty="0"/>
          </a:p>
        </p:txBody>
      </p:sp>
      <p:sp>
        <p:nvSpPr>
          <p:cNvPr id="187397" name="Text Box 5"/>
          <p:cNvSpPr txBox="1">
            <a:spLocks noChangeArrowheads="1"/>
          </p:cNvSpPr>
          <p:nvPr/>
        </p:nvSpPr>
        <p:spPr bwMode="auto">
          <a:xfrm>
            <a:off x="4015489" y="2157307"/>
            <a:ext cx="198451" cy="49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8234" tIns="49117" rIns="98234" bIns="49117">
            <a:spAutoFit/>
          </a:bodyPr>
          <a:lstStyle/>
          <a:p>
            <a:pPr eaLnBrk="1" hangingPunct="1"/>
            <a:endParaRPr lang="en-US" sz="2600" dirty="0"/>
          </a:p>
        </p:txBody>
      </p:sp>
      <p:sp>
        <p:nvSpPr>
          <p:cNvPr id="187398" name="Text Box 6"/>
          <p:cNvSpPr txBox="1">
            <a:spLocks noChangeArrowheads="1"/>
          </p:cNvSpPr>
          <p:nvPr/>
        </p:nvSpPr>
        <p:spPr bwMode="auto">
          <a:xfrm>
            <a:off x="3933190" y="2157307"/>
            <a:ext cx="198451" cy="49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8234" tIns="49117" rIns="98234" bIns="49117">
            <a:spAutoFit/>
          </a:bodyPr>
          <a:lstStyle/>
          <a:p>
            <a:pPr eaLnBrk="1" hangingPunct="1"/>
            <a:endParaRPr lang="en-US" sz="2600" dirty="0"/>
          </a:p>
        </p:txBody>
      </p:sp>
      <p:pic>
        <p:nvPicPr>
          <p:cNvPr id="187399" name="Picture 7" descr="goose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10480" t="22223" b="16667"/>
          <a:stretch>
            <a:fillRect/>
          </a:stretch>
        </p:blipFill>
        <p:spPr>
          <a:xfrm>
            <a:off x="5699919" y="3276600"/>
            <a:ext cx="3581401" cy="3586480"/>
          </a:xfrm>
          <a:noFill/>
          <a:ln/>
        </p:spPr>
      </p:pic>
      <p:sp>
        <p:nvSpPr>
          <p:cNvPr id="187400" name="Text Box 8"/>
          <p:cNvSpPr txBox="1">
            <a:spLocks noChangeArrowheads="1"/>
          </p:cNvSpPr>
          <p:nvPr/>
        </p:nvSpPr>
        <p:spPr bwMode="auto">
          <a:xfrm>
            <a:off x="1152181" y="5283200"/>
            <a:ext cx="3559417" cy="39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8234" tIns="49117" rIns="98234" bIns="49117">
            <a:spAutoFit/>
          </a:bodyPr>
          <a:lstStyle/>
          <a:p>
            <a:pPr eaLnBrk="1" hangingPunct="1"/>
            <a:r>
              <a:rPr lang="en-US" sz="1900" dirty="0"/>
              <a:t>View of the log-periodic antennas</a:t>
            </a:r>
          </a:p>
        </p:txBody>
      </p:sp>
      <p:sp>
        <p:nvSpPr>
          <p:cNvPr id="187401" name="Text Box 9"/>
          <p:cNvSpPr txBox="1">
            <a:spLocks noChangeArrowheads="1"/>
          </p:cNvSpPr>
          <p:nvPr/>
        </p:nvSpPr>
        <p:spPr bwMode="auto">
          <a:xfrm>
            <a:off x="6419295" y="2357120"/>
            <a:ext cx="2153481" cy="39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8234" tIns="49117" rIns="98234" bIns="49117">
            <a:spAutoFit/>
          </a:bodyPr>
          <a:lstStyle/>
          <a:p>
            <a:pPr eaLnBrk="1" hangingPunct="1"/>
            <a:r>
              <a:rPr lang="en-US" sz="1900" dirty="0"/>
              <a:t>Radar field-of-view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1376" y="487680"/>
            <a:ext cx="6913087" cy="487680"/>
          </a:xfrm>
        </p:spPr>
        <p:txBody>
          <a:bodyPr/>
          <a:lstStyle/>
          <a:p>
            <a: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Collaboration: A Brief History</a:t>
            </a:r>
            <a: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i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091" y="1295400"/>
            <a:ext cx="8394462" cy="553212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first radar at Goose Bay defined many of the attributes of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radar.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group at JHU/APL wrote operating code and data processing software that evolved into the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standard.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Collaboration began early with U.K.-U.S. build of the HF radar at Halley Bay, Antarctica (1988). This demonstrated:</a:t>
            </a:r>
          </a:p>
          <a:p>
            <a:pPr lvl="1">
              <a:lnSpc>
                <a:spcPct val="80000"/>
              </a:lnSpc>
              <a:spcAft>
                <a:spcPts val="24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benefits of cooperation for enhancing research</a:t>
            </a:r>
          </a:p>
          <a:p>
            <a:pPr lvl="1">
              <a:lnSpc>
                <a:spcPct val="80000"/>
              </a:lnSpc>
              <a:spcAft>
                <a:spcPts val="24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benefits of leveraging</a:t>
            </a:r>
          </a:p>
          <a:p>
            <a:pPr>
              <a:lnSpc>
                <a:spcPct val="80000"/>
              </a:lnSpc>
              <a:spcAft>
                <a:spcPts val="2400"/>
              </a:spcAft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Recognition of the benefits of cooperation lead to the founding of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as a consortium of seven groups involving six countries.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ChangeArrowheads="1"/>
          </p:cNvSpPr>
          <p:nvPr/>
        </p:nvSpPr>
        <p:spPr bwMode="auto">
          <a:xfrm>
            <a:off x="740688" y="1219200"/>
            <a:ext cx="839446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8234" tIns="49117" rIns="98234" bIns="49117" anchor="ctr"/>
          <a:lstStyle/>
          <a:p>
            <a:pPr algn="ctr"/>
            <a:endParaRPr lang="en-GB" sz="3400" dirty="0">
              <a:latin typeface="Comic Sans MS" pitchFamily="66" charset="0"/>
            </a:endParaRPr>
          </a:p>
        </p:txBody>
      </p:sp>
      <p:pic>
        <p:nvPicPr>
          <p:cNvPr id="95236" name="Picture 4" descr="C:\Documents and Settings\mpi\My Documents\DOCS\Next Talk\SD2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2719" y="1447800"/>
            <a:ext cx="7047124" cy="495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1356519" y="6477000"/>
            <a:ext cx="7391400" cy="83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8234" tIns="49117" rIns="98234" bIns="49117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Signing of the international </a:t>
            </a:r>
            <a:r>
              <a:rPr lang="en-GB" dirty="0" err="1">
                <a:latin typeface="Comic Sans MS" pitchFamily="66" charset="0"/>
              </a:rPr>
              <a:t>MoU</a:t>
            </a:r>
            <a:endParaRPr lang="en-GB" dirty="0">
              <a:latin typeface="Comic Sans MS" pitchFamily="66" charset="0"/>
            </a:endParaRPr>
          </a:p>
          <a:p>
            <a:pPr algn="ctr"/>
            <a:r>
              <a:rPr lang="en-GB" dirty="0" err="1">
                <a:latin typeface="Comic Sans MS" pitchFamily="66" charset="0"/>
              </a:rPr>
              <a:t>Madingley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smtClean="0">
                <a:latin typeface="Comic Sans MS" pitchFamily="66" charset="0"/>
              </a:rPr>
              <a:t>Hall (1991)</a:t>
            </a:r>
            <a:endParaRPr lang="en-GB" dirty="0">
              <a:latin typeface="Comic Sans MS" pitchFamily="66" charset="0"/>
            </a:endParaRP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1481376" y="487681"/>
            <a:ext cx="6090100" cy="660400"/>
            <a:chOff x="240" y="240"/>
            <a:chExt cx="3552" cy="390"/>
          </a:xfrm>
        </p:grpSpPr>
        <p:pic>
          <p:nvPicPr>
            <p:cNvPr id="95243" name="Picture 11" descr="http://superdarn.jhuapl.edu/logo/superdarn.gif"/>
            <p:cNvPicPr>
              <a:picLocks noChangeAspect="1" noChangeArrowheads="1"/>
            </p:cNvPicPr>
            <p:nvPr/>
          </p:nvPicPr>
          <p:blipFill>
            <a:blip r:embed="rId4" r:link="rId5"/>
            <a:srcRect/>
            <a:stretch>
              <a:fillRect/>
            </a:stretch>
          </p:blipFill>
          <p:spPr bwMode="auto">
            <a:xfrm>
              <a:off x="240" y="240"/>
              <a:ext cx="1290" cy="390"/>
            </a:xfrm>
            <a:prstGeom prst="rect">
              <a:avLst/>
            </a:prstGeom>
            <a:noFill/>
          </p:spPr>
        </p:pic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680" y="336"/>
              <a:ext cx="2112" cy="144"/>
              <a:chOff x="1680" y="432"/>
              <a:chExt cx="2112" cy="144"/>
            </a:xfrm>
          </p:grpSpPr>
          <p:pic>
            <p:nvPicPr>
              <p:cNvPr id="95245" name="Picture 13" descr="http://superdarn.jhuapl.edu/logo/au.s.gif"/>
              <p:cNvPicPr>
                <a:picLocks noChangeAspect="1" noChangeArrowheads="1"/>
              </p:cNvPicPr>
              <p:nvPr/>
            </p:nvPicPr>
            <p:blipFill>
              <a:blip r:embed="rId6" r:link="rId7"/>
              <a:srcRect/>
              <a:stretch>
                <a:fillRect/>
              </a:stretch>
            </p:blipFill>
            <p:spPr bwMode="auto">
              <a:xfrm>
                <a:off x="1680" y="432"/>
                <a:ext cx="192" cy="144"/>
              </a:xfrm>
              <a:prstGeom prst="rect">
                <a:avLst/>
              </a:prstGeom>
              <a:noFill/>
            </p:spPr>
          </p:pic>
          <p:pic>
            <p:nvPicPr>
              <p:cNvPr id="95246" name="Picture 14" descr="http://superdarn.jhuapl.edu/logo/ca.s.gif"/>
              <p:cNvPicPr>
                <a:picLocks noChangeAspect="1" noChangeArrowheads="1"/>
              </p:cNvPicPr>
              <p:nvPr/>
            </p:nvPicPr>
            <p:blipFill>
              <a:blip r:embed="rId8" r:link="rId9"/>
              <a:srcRect/>
              <a:stretch>
                <a:fillRect/>
              </a:stretch>
            </p:blipFill>
            <p:spPr bwMode="auto">
              <a:xfrm>
                <a:off x="1872" y="432"/>
                <a:ext cx="192" cy="144"/>
              </a:xfrm>
              <a:prstGeom prst="rect">
                <a:avLst/>
              </a:prstGeom>
              <a:noFill/>
            </p:spPr>
          </p:pic>
          <p:pic>
            <p:nvPicPr>
              <p:cNvPr id="95247" name="Picture 15" descr="http://superdarn.jhuapl.edu/logo/fi.s.gif"/>
              <p:cNvPicPr>
                <a:picLocks noChangeAspect="1" noChangeArrowheads="1"/>
              </p:cNvPicPr>
              <p:nvPr/>
            </p:nvPicPr>
            <p:blipFill>
              <a:blip r:embed="rId10" r:link="rId11"/>
              <a:srcRect/>
              <a:stretch>
                <a:fillRect/>
              </a:stretch>
            </p:blipFill>
            <p:spPr bwMode="auto">
              <a:xfrm>
                <a:off x="2064" y="432"/>
                <a:ext cx="192" cy="144"/>
              </a:xfrm>
              <a:prstGeom prst="rect">
                <a:avLst/>
              </a:prstGeom>
              <a:noFill/>
            </p:spPr>
          </p:pic>
          <p:pic>
            <p:nvPicPr>
              <p:cNvPr id="95248" name="Picture 16" descr="http://superdarn.jhuapl.edu/logo/fr.s.gif"/>
              <p:cNvPicPr>
                <a:picLocks noChangeAspect="1" noChangeArrowheads="1"/>
              </p:cNvPicPr>
              <p:nvPr/>
            </p:nvPicPr>
            <p:blipFill>
              <a:blip r:embed="rId12" r:link="rId13"/>
              <a:srcRect/>
              <a:stretch>
                <a:fillRect/>
              </a:stretch>
            </p:blipFill>
            <p:spPr bwMode="auto">
              <a:xfrm>
                <a:off x="2256" y="432"/>
                <a:ext cx="192" cy="144"/>
              </a:xfrm>
              <a:prstGeom prst="rect">
                <a:avLst/>
              </a:prstGeom>
              <a:noFill/>
            </p:spPr>
          </p:pic>
          <p:pic>
            <p:nvPicPr>
              <p:cNvPr id="95249" name="Picture 17" descr="http://superdarn.jhuapl.edu/logo/is.s.gif"/>
              <p:cNvPicPr>
                <a:picLocks noChangeAspect="1" noChangeArrowheads="1"/>
              </p:cNvPicPr>
              <p:nvPr/>
            </p:nvPicPr>
            <p:blipFill>
              <a:blip r:embed="rId14" r:link="rId15"/>
              <a:srcRect/>
              <a:stretch>
                <a:fillRect/>
              </a:stretch>
            </p:blipFill>
            <p:spPr bwMode="auto">
              <a:xfrm>
                <a:off x="2448" y="432"/>
                <a:ext cx="192" cy="144"/>
              </a:xfrm>
              <a:prstGeom prst="rect">
                <a:avLst/>
              </a:prstGeom>
              <a:noFill/>
            </p:spPr>
          </p:pic>
          <p:pic>
            <p:nvPicPr>
              <p:cNvPr id="95250" name="Picture 18" descr="http://superdarn.jhuapl.edu/logo/it.s.gif"/>
              <p:cNvPicPr>
                <a:picLocks noChangeAspect="1" noChangeArrowheads="1"/>
              </p:cNvPicPr>
              <p:nvPr/>
            </p:nvPicPr>
            <p:blipFill>
              <a:blip r:embed="rId16" r:link="rId17"/>
              <a:srcRect/>
              <a:stretch>
                <a:fillRect/>
              </a:stretch>
            </p:blipFill>
            <p:spPr bwMode="auto">
              <a:xfrm>
                <a:off x="2640" y="432"/>
                <a:ext cx="192" cy="144"/>
              </a:xfrm>
              <a:prstGeom prst="rect">
                <a:avLst/>
              </a:prstGeom>
              <a:noFill/>
            </p:spPr>
          </p:pic>
          <p:pic>
            <p:nvPicPr>
              <p:cNvPr id="95251" name="Picture 19" descr="http://superdarn.jhuapl.edu/logo/jp.s.gif"/>
              <p:cNvPicPr>
                <a:picLocks noChangeAspect="1" noChangeArrowheads="1"/>
              </p:cNvPicPr>
              <p:nvPr/>
            </p:nvPicPr>
            <p:blipFill>
              <a:blip r:embed="rId18" r:link="rId19"/>
              <a:srcRect/>
              <a:stretch>
                <a:fillRect/>
              </a:stretch>
            </p:blipFill>
            <p:spPr bwMode="auto">
              <a:xfrm>
                <a:off x="3024" y="432"/>
                <a:ext cx="192" cy="144"/>
              </a:xfrm>
              <a:prstGeom prst="rect">
                <a:avLst/>
              </a:prstGeom>
              <a:noFill/>
            </p:spPr>
          </p:pic>
          <p:pic>
            <p:nvPicPr>
              <p:cNvPr id="95252" name="Picture 20" descr="http://superdarn.jhuapl.edu/logo/se.s.gif"/>
              <p:cNvPicPr>
                <a:picLocks noChangeAspect="1" noChangeArrowheads="1"/>
              </p:cNvPicPr>
              <p:nvPr/>
            </p:nvPicPr>
            <p:blipFill>
              <a:blip r:embed="rId20" r:link="rId21"/>
              <a:srcRect/>
              <a:stretch>
                <a:fillRect/>
              </a:stretch>
            </p:blipFill>
            <p:spPr bwMode="auto">
              <a:xfrm>
                <a:off x="2832" y="432"/>
                <a:ext cx="192" cy="144"/>
              </a:xfrm>
              <a:prstGeom prst="rect">
                <a:avLst/>
              </a:prstGeom>
              <a:noFill/>
            </p:spPr>
          </p:pic>
          <p:pic>
            <p:nvPicPr>
              <p:cNvPr id="95253" name="Picture 21" descr="http://superdarn.jhuapl.edu/logo/uk.s.gif"/>
              <p:cNvPicPr>
                <a:picLocks noChangeAspect="1" noChangeArrowheads="1"/>
              </p:cNvPicPr>
              <p:nvPr/>
            </p:nvPicPr>
            <p:blipFill>
              <a:blip r:embed="rId22" r:link="rId23"/>
              <a:srcRect/>
              <a:stretch>
                <a:fillRect/>
              </a:stretch>
            </p:blipFill>
            <p:spPr bwMode="auto">
              <a:xfrm>
                <a:off x="3216" y="432"/>
                <a:ext cx="192" cy="144"/>
              </a:xfrm>
              <a:prstGeom prst="rect">
                <a:avLst/>
              </a:prstGeom>
              <a:noFill/>
            </p:spPr>
          </p:pic>
          <p:pic>
            <p:nvPicPr>
              <p:cNvPr id="95254" name="Picture 22" descr="http://superdarn.jhuapl.edu/logo/us.s.gif"/>
              <p:cNvPicPr>
                <a:picLocks noChangeAspect="1" noChangeArrowheads="1"/>
              </p:cNvPicPr>
              <p:nvPr/>
            </p:nvPicPr>
            <p:blipFill>
              <a:blip r:embed="rId24" r:link="rId25"/>
              <a:srcRect/>
              <a:stretch>
                <a:fillRect/>
              </a:stretch>
            </p:blipFill>
            <p:spPr bwMode="auto">
              <a:xfrm>
                <a:off x="3408" y="432"/>
                <a:ext cx="192" cy="144"/>
              </a:xfrm>
              <a:prstGeom prst="rect">
                <a:avLst/>
              </a:prstGeom>
              <a:noFill/>
            </p:spPr>
          </p:pic>
          <p:pic>
            <p:nvPicPr>
              <p:cNvPr id="95255" name="Picture 23" descr="http://superdarn.jhuapl.edu/logo/za.s.gif"/>
              <p:cNvPicPr>
                <a:picLocks noChangeAspect="1" noChangeArrowheads="1"/>
              </p:cNvPicPr>
              <p:nvPr/>
            </p:nvPicPr>
            <p:blipFill>
              <a:blip r:embed="rId26" r:link="rId27"/>
              <a:srcRect/>
              <a:stretch>
                <a:fillRect/>
              </a:stretch>
            </p:blipFill>
            <p:spPr bwMode="auto">
              <a:xfrm>
                <a:off x="3600" y="432"/>
                <a:ext cx="192" cy="144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1376" y="487680"/>
            <a:ext cx="6913087" cy="487680"/>
          </a:xfrm>
        </p:spPr>
        <p:txBody>
          <a:bodyPr/>
          <a:lstStyle/>
          <a:p>
            <a: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800" i="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Collaboration</a:t>
            </a:r>
            <a: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i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091" y="1295400"/>
            <a:ext cx="8394462" cy="553212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The PI agreement </a:t>
            </a:r>
          </a:p>
          <a:p>
            <a:pPr lvl="1">
              <a:lnSpc>
                <a:spcPct val="80000"/>
              </a:lnSpc>
            </a:pP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forms the basis for coordination of the operation of the radars, the exchange of data, the analysis and publication of results and the sharing of technical developments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welcomes as a PI a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representative of a scientific group that has been responsible for the procurement of principal funding and support in the development of one or more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SuperDARN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radars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The PI agreement lays out the working of the collaboration in terms of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Operations and scheduling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Data fusion and exchange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Data usage 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1376" y="487680"/>
            <a:ext cx="6913087" cy="487680"/>
          </a:xfrm>
        </p:spPr>
        <p:txBody>
          <a:bodyPr/>
          <a:lstStyle/>
          <a:p>
            <a: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Levels within the Collaboration</a:t>
            </a:r>
            <a: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i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000" i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6091" y="1295400"/>
            <a:ext cx="8394462" cy="553212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 PI committee oversees the collaboration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current chairman: Prof. Mark Lester (Leicester University)</a:t>
            </a: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Working groups are empanelled to manage common tasks. These include: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Scheduling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Radar operating software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Data processing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Data distribution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Satellite coordination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Researchers within individual groups pursue science objectives and technical enhancements</a:t>
            </a:r>
          </a:p>
          <a:p>
            <a:pPr>
              <a:lnSpc>
                <a:spcPct val="80000"/>
              </a:lnSpc>
              <a:buNone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perDARN">
  <a:themeElements>
    <a:clrScheme name="SuperDAR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uperDA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uperDAR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DAR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uperDAR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DAR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DAR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DAR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uperDAR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Office\Templates\SuperDARN.pot</Template>
  <TotalTime>49703</TotalTime>
  <Words>726</Words>
  <Application>Microsoft PowerPoint</Application>
  <PresentationFormat>Custom</PresentationFormat>
  <Paragraphs>133</Paragraphs>
  <Slides>17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SuperDARN</vt:lpstr>
      <vt:lpstr>UARS Facilities Workshop:  The SuperDARN Collaboration</vt:lpstr>
      <vt:lpstr> The SuperDARN model  </vt:lpstr>
      <vt:lpstr>SuperDARN  PI  Institutions</vt:lpstr>
      <vt:lpstr> Practical Requirements of the Collaboration    </vt:lpstr>
      <vt:lpstr>HF Radar at  Goose Bay, Labrador (since 1983)</vt:lpstr>
      <vt:lpstr> The Collaboration: A Brief History  </vt:lpstr>
      <vt:lpstr>Slide 7</vt:lpstr>
      <vt:lpstr> The SuperDARN Collaboration  </vt:lpstr>
      <vt:lpstr> Levels within the Collaboration  </vt:lpstr>
      <vt:lpstr> SuperDARN  </vt:lpstr>
      <vt:lpstr>SuperDARN Meeting 2006 Chincoteague, Virginia</vt:lpstr>
      <vt:lpstr>Super Dual Auroral Radar Network </vt:lpstr>
      <vt:lpstr>Slide 13</vt:lpstr>
      <vt:lpstr>Blackstone/Wallops View of Plasma Flow Bursts Across North America </vt:lpstr>
      <vt:lpstr>Slide 15</vt:lpstr>
      <vt:lpstr>Benefits of the Collaboration</vt:lpstr>
      <vt:lpstr> The SuperDARN Upper Atmosphere Facility within the SuperDARN Collaboration  </vt:lpstr>
    </vt:vector>
  </TitlesOfParts>
  <Company>JHU/APL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Techniques for Spectral Analysis of Radar Signals</dc:title>
  <dc:creator>Raymond A. Greenwald</dc:creator>
  <cp:lastModifiedBy> </cp:lastModifiedBy>
  <cp:revision>397</cp:revision>
  <dcterms:created xsi:type="dcterms:W3CDTF">2002-05-12T17:05:50Z</dcterms:created>
  <dcterms:modified xsi:type="dcterms:W3CDTF">2008-09-25T04:57:54Z</dcterms:modified>
</cp:coreProperties>
</file>